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4.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47" r:id="rId4"/>
    <p:sldMasterId id="2147484301" r:id="rId5"/>
    <p:sldMasterId id="2147484311" r:id="rId6"/>
    <p:sldMasterId id="2147484272" r:id="rId7"/>
    <p:sldMasterId id="2147484318" r:id="rId8"/>
  </p:sldMasterIdLst>
  <p:notesMasterIdLst>
    <p:notesMasterId r:id="rId24"/>
  </p:notesMasterIdLst>
  <p:handoutMasterIdLst>
    <p:handoutMasterId r:id="rId25"/>
  </p:handoutMasterIdLst>
  <p:sldIdLst>
    <p:sldId id="286" r:id="rId9"/>
    <p:sldId id="258" r:id="rId10"/>
    <p:sldId id="259" r:id="rId11"/>
    <p:sldId id="260" r:id="rId12"/>
    <p:sldId id="262" r:id="rId13"/>
    <p:sldId id="261" r:id="rId14"/>
    <p:sldId id="265" r:id="rId15"/>
    <p:sldId id="266" r:id="rId16"/>
    <p:sldId id="271" r:id="rId17"/>
    <p:sldId id="270" r:id="rId18"/>
    <p:sldId id="263" r:id="rId19"/>
    <p:sldId id="264" r:id="rId20"/>
    <p:sldId id="267" r:id="rId21"/>
    <p:sldId id="268" r:id="rId22"/>
    <p:sldId id="301" r:id="rId23"/>
  </p:sldIdLst>
  <p:sldSz cx="12192000" cy="6858000"/>
  <p:notesSz cx="7010400" cy="12039600"/>
  <p:defaultTextStyle>
    <a:defPPr>
      <a:defRPr lang="en-US"/>
    </a:defPPr>
    <a:lvl1pPr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464" userDrawn="1">
          <p15:clr>
            <a:srgbClr val="A4A3A4"/>
          </p15:clr>
        </p15:guide>
        <p15:guide id="4" pos="6408" userDrawn="1">
          <p15:clr>
            <a:srgbClr val="A4A3A4"/>
          </p15:clr>
        </p15:guide>
        <p15:guide id="5" orient="horz" pos="288" userDrawn="1">
          <p15:clr>
            <a:srgbClr val="A4A3A4"/>
          </p15:clr>
        </p15:guide>
        <p15:guide id="7" orient="horz" pos="34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7EEE"/>
    <a:srgbClr val="9F9C95"/>
    <a:srgbClr val="A4A5A3"/>
    <a:srgbClr val="CBCBCB"/>
    <a:srgbClr val="FFFF66"/>
    <a:srgbClr val="FFFFFF"/>
    <a:srgbClr val="FCAE3B"/>
    <a:srgbClr val="50771B"/>
    <a:srgbClr val="C19859"/>
    <a:srgbClr val="ECEC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ADD7CD-F9F7-45D4-AFAE-D7CC157FE842}" v="155" dt="2022-08-12T19:18:05.399"/>
    <p1510:client id="{34CE3A3F-6016-46B9-B245-6AF889967CA5}" v="2" dt="2022-08-14T00:39:20.555"/>
    <p1510:client id="{A878F3DA-CE62-408C-8297-C3486CD7C5E0}" v="2" dt="2022-08-06T17:43:29.808"/>
    <p1510:client id="{E729F3E3-F3F6-4BE6-A81D-6CC4D5904BFB}" v="41" dt="2022-08-14T00:57:43.5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13" autoAdjust="0"/>
    <p:restoredTop sz="94660"/>
  </p:normalViewPr>
  <p:slideViewPr>
    <p:cSldViewPr snapToGrid="0">
      <p:cViewPr varScale="1">
        <p:scale>
          <a:sx n="124" d="100"/>
          <a:sy n="124" d="100"/>
        </p:scale>
        <p:origin x="1016" y="168"/>
      </p:cViewPr>
      <p:guideLst>
        <p:guide orient="horz" pos="2160"/>
        <p:guide pos="3840"/>
        <p:guide pos="4464"/>
        <p:guide pos="6408"/>
        <p:guide orient="horz" pos="288"/>
        <p:guide orient="horz" pos="3456"/>
      </p:guideLst>
    </p:cSldViewPr>
  </p:slideViewPr>
  <p:notesTextViewPr>
    <p:cViewPr>
      <p:scale>
        <a:sx n="100" d="100"/>
        <a:sy n="100" d="100"/>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viewProps" Target="viewProps.xml"/><Relationship Id="rId3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sz="quarter"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61A2DE62-24B0-4972-852B-4785B8FCBE77}" type="datetimeFigureOut">
              <a:rPr lang="en-US"/>
              <a:pPr/>
              <a:t>8/14/22</a:t>
            </a:fld>
            <a:endParaRPr lang="en-US"/>
          </a:p>
        </p:txBody>
      </p:sp>
      <p:sp>
        <p:nvSpPr>
          <p:cNvPr id="4" name="Footer Placeholder 3"/>
          <p:cNvSpPr>
            <a:spLocks noGrp="1"/>
          </p:cNvSpPr>
          <p:nvPr>
            <p:ph type="ftr" sz="quarter" idx="2"/>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5" name="Slide Number Placeholder 4"/>
          <p:cNvSpPr>
            <a:spLocks noGrp="1"/>
          </p:cNvSpPr>
          <p:nvPr>
            <p:ph type="sldNum" sz="quarter" idx="3"/>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603F1684-B626-4C74-9731-CBE8CE5003E4}" type="slidenum">
              <a:rPr lang="en-US"/>
              <a:pPr/>
              <a:t>‹Nr.›</a:t>
            </a:fld>
            <a:endParaRPr lang="en-US"/>
          </a:p>
        </p:txBody>
      </p:sp>
    </p:spTree>
    <p:extLst>
      <p:ext uri="{BB962C8B-B14F-4D97-AF65-F5344CB8AC3E}">
        <p14:creationId xmlns:p14="http://schemas.microsoft.com/office/powerpoint/2010/main" val="362965369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9ADC5788-3AFA-4451-BC67-BFEEAB944D67}" type="datetimeFigureOut">
              <a:rPr lang="en-US"/>
              <a:pPr/>
              <a:t>8/14/22</a:t>
            </a:fld>
            <a:endParaRPr lang="en-US"/>
          </a:p>
        </p:txBody>
      </p:sp>
      <p:sp>
        <p:nvSpPr>
          <p:cNvPr id="4" name="Slide Image Placeholder 3"/>
          <p:cNvSpPr>
            <a:spLocks noGrp="1" noRot="1" noChangeAspect="1"/>
          </p:cNvSpPr>
          <p:nvPr>
            <p:ph type="sldImg" idx="2"/>
          </p:nvPr>
        </p:nvSpPr>
        <p:spPr>
          <a:xfrm>
            <a:off x="-508000" y="903288"/>
            <a:ext cx="8026400" cy="45148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675" y="5719633"/>
            <a:ext cx="5607050" cy="5417409"/>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06A0A3C6-4E22-46FB-836F-CA2C48EC4DC1}" type="slidenum">
              <a:rPr lang="en-US"/>
              <a:pPr/>
              <a:t>‹Nr.›</a:t>
            </a:fld>
            <a:endParaRPr lang="en-US"/>
          </a:p>
        </p:txBody>
      </p:sp>
    </p:spTree>
    <p:extLst>
      <p:ext uri="{BB962C8B-B14F-4D97-AF65-F5344CB8AC3E}">
        <p14:creationId xmlns:p14="http://schemas.microsoft.com/office/powerpoint/2010/main" val="204033704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34"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sp>
        <p:nvSpPr>
          <p:cNvPr id="9" name="Text Placeholder 8"/>
          <p:cNvSpPr>
            <a:spLocks noGrp="1"/>
          </p:cNvSpPr>
          <p:nvPr userDrawn="1">
            <p:ph type="body" sz="quarter" idx="12"/>
          </p:nvPr>
        </p:nvSpPr>
        <p:spPr>
          <a:xfrm>
            <a:off x="609602" y="3200405"/>
            <a:ext cx="9144001" cy="1562099"/>
          </a:xfrm>
          <a:prstGeom prst="rect">
            <a:avLst/>
          </a:prstGeom>
        </p:spPr>
        <p:txBody>
          <a:bodyPr/>
          <a:lstStyle>
            <a:lvl1pPr>
              <a:defRPr/>
            </a:lvl1pPr>
          </a:lstStyle>
          <a:p>
            <a:pPr lvl="0"/>
            <a:r>
              <a:rPr lang="en-US"/>
              <a:t>Click to edit Master text styles</a:t>
            </a:r>
          </a:p>
        </p:txBody>
      </p:sp>
      <p:sp>
        <p:nvSpPr>
          <p:cNvPr id="2" name="Title 1"/>
          <p:cNvSpPr>
            <a:spLocks noGrp="1"/>
          </p:cNvSpPr>
          <p:nvPr userDrawn="1">
            <p:ph type="title"/>
          </p:nvPr>
        </p:nvSpPr>
        <p:spPr>
          <a:xfrm>
            <a:off x="609600" y="1924055"/>
            <a:ext cx="9144000" cy="1107559"/>
          </a:xfrm>
          <a:prstGeom prst="rect">
            <a:avLst/>
          </a:prstGeom>
        </p:spPr>
        <p:txBody>
          <a:bodyPr/>
          <a:lstStyle/>
          <a:p>
            <a:r>
              <a:rPr lang="en-US"/>
              <a:t>Click to edit Master title style</a:t>
            </a:r>
            <a:endParaRPr lang="en-US" dirty="0"/>
          </a:p>
        </p:txBody>
      </p:sp>
      <p:sp>
        <p:nvSpPr>
          <p:cNvPr id="3" name="Slide Number Placeholder 2"/>
          <p:cNvSpPr>
            <a:spLocks noGrp="1"/>
          </p:cNvSpPr>
          <p:nvPr userDrawn="1">
            <p:ph type="sldNum" sz="quarter" idx="10"/>
          </p:nvPr>
        </p:nvSpPr>
        <p:spPr/>
        <p:txBody>
          <a:bodyPr/>
          <a:lstStyle>
            <a:lvl1pPr>
              <a:defRPr b="1">
                <a:effectLst>
                  <a:outerShdw blurRad="38100" dist="38100" dir="2700000" algn="tl">
                    <a:srgbClr val="000000">
                      <a:alpha val="43137"/>
                    </a:srgbClr>
                  </a:outerShdw>
                </a:effectLst>
              </a:defRPr>
            </a:lvl1pPr>
          </a:lstStyle>
          <a:p>
            <a:fld id="{0D0E9D3B-CB56-40AE-B0A9-8DA5E1AEFDB7}" type="slidenum">
              <a:rPr lang="en-US" smtClean="0"/>
              <a:pPr/>
              <a:t>‹Nr.›</a:t>
            </a:fld>
            <a:endParaRPr lang="en-US" dirty="0"/>
          </a:p>
        </p:txBody>
      </p:sp>
      <p:sp>
        <p:nvSpPr>
          <p:cNvPr id="4" name="Footer Placeholder 3"/>
          <p:cNvSpPr>
            <a:spLocks noGrp="1"/>
          </p:cNvSpPr>
          <p:nvPr userDrawn="1">
            <p:ph type="ftr" sz="quarter" idx="11"/>
          </p:nvPr>
        </p:nvSpPr>
        <p:spPr/>
        <p:txBody>
          <a:bodyPr/>
          <a:lstStyle/>
          <a:p>
            <a:r>
              <a:rPr lang="en-US"/>
              <a:t>File Name</a:t>
            </a:r>
            <a:endParaRPr lang="en-US" dirty="0"/>
          </a:p>
        </p:txBody>
      </p:sp>
      <p:sp>
        <p:nvSpPr>
          <p:cNvPr id="7" name="Text Placeholder 6"/>
          <p:cNvSpPr>
            <a:spLocks noGrp="1"/>
          </p:cNvSpPr>
          <p:nvPr>
            <p:ph type="body" sz="quarter" idx="13" hasCustomPrompt="1"/>
          </p:nvPr>
        </p:nvSpPr>
        <p:spPr>
          <a:xfrm>
            <a:off x="1" y="106998"/>
            <a:ext cx="12191999" cy="403225"/>
          </a:xfrm>
          <a:prstGeom prst="rect">
            <a:avLst/>
          </a:prstGeom>
        </p:spPr>
        <p:txBody>
          <a:bodyPr>
            <a:normAutofit/>
          </a:bodyPr>
          <a:lstStyle>
            <a:lvl1pPr algn="ctr">
              <a:buFontTx/>
              <a:buNone/>
              <a:defRPr sz="1200">
                <a:solidFill>
                  <a:schemeClr val="bg1"/>
                </a:solidFill>
                <a:effectLst>
                  <a:outerShdw blurRad="38100" dist="38100" dir="2700000" algn="tl">
                    <a:srgbClr val="000000">
                      <a:alpha val="43137"/>
                    </a:srgbClr>
                  </a:outerShdw>
                </a:effectLst>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a:t>CLICK TO ENTER CLASSIFICATION</a:t>
            </a:r>
          </a:p>
        </p:txBody>
      </p:sp>
      <p:sp>
        <p:nvSpPr>
          <p:cNvPr id="11" name="Text Placeholder 10"/>
          <p:cNvSpPr>
            <a:spLocks noGrp="1"/>
          </p:cNvSpPr>
          <p:nvPr>
            <p:ph type="body" sz="quarter" idx="14" hasCustomPrompt="1"/>
          </p:nvPr>
        </p:nvSpPr>
        <p:spPr>
          <a:xfrm>
            <a:off x="0" y="6455410"/>
            <a:ext cx="12192000" cy="295910"/>
          </a:xfrm>
          <a:prstGeom prst="rect">
            <a:avLst/>
          </a:prstGeom>
        </p:spPr>
        <p:txBody>
          <a:bodyPr vert="horz" lIns="91440" tIns="45720" rIns="91440" bIns="45720" rtlCol="0">
            <a:normAutofit/>
          </a:bodyPr>
          <a:lstStyle>
            <a:lvl1pPr algn="ctr">
              <a:defRPr lang="en-US" sz="12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CLICK TO ENTER CLASSIFICATION</a:t>
            </a:r>
          </a:p>
        </p:txBody>
      </p:sp>
    </p:spTree>
    <p:extLst>
      <p:ext uri="{BB962C8B-B14F-4D97-AF65-F5344CB8AC3E}">
        <p14:creationId xmlns:p14="http://schemas.microsoft.com/office/powerpoint/2010/main" val="224210217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Tree>
    <p:extLst>
      <p:ext uri="{BB962C8B-B14F-4D97-AF65-F5344CB8AC3E}">
        <p14:creationId xmlns:p14="http://schemas.microsoft.com/office/powerpoint/2010/main" val="3639574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497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Tree>
    <p:extLst>
      <p:ext uri="{BB962C8B-B14F-4D97-AF65-F5344CB8AC3E}">
        <p14:creationId xmlns:p14="http://schemas.microsoft.com/office/powerpoint/2010/main" val="20383134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‹Nr.›</a:t>
            </a:fld>
            <a:endParaRPr lang="en-US"/>
          </a:p>
        </p:txBody>
      </p:sp>
    </p:spTree>
    <p:extLst>
      <p:ext uri="{BB962C8B-B14F-4D97-AF65-F5344CB8AC3E}">
        <p14:creationId xmlns:p14="http://schemas.microsoft.com/office/powerpoint/2010/main" val="3237820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‹Nr.›</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279750143"/>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Tree>
    <p:extLst>
      <p:ext uri="{BB962C8B-B14F-4D97-AF65-F5344CB8AC3E}">
        <p14:creationId xmlns:p14="http://schemas.microsoft.com/office/powerpoint/2010/main" val="10359619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Tree>
    <p:extLst>
      <p:ext uri="{BB962C8B-B14F-4D97-AF65-F5344CB8AC3E}">
        <p14:creationId xmlns:p14="http://schemas.microsoft.com/office/powerpoint/2010/main" val="23025742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Tree>
    <p:extLst>
      <p:ext uri="{BB962C8B-B14F-4D97-AF65-F5344CB8AC3E}">
        <p14:creationId xmlns:p14="http://schemas.microsoft.com/office/powerpoint/2010/main" val="29062999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0041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‹Nr.›</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53473780"/>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D0F3C-CFEC-2FD7-F9F7-38425E5D9D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0919CB-EE4F-A351-321D-9548229B6D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9B8013-6DB5-4FC7-934F-82C2E8D31C36}"/>
              </a:ext>
            </a:extLst>
          </p:cNvPr>
          <p:cNvSpPr>
            <a:spLocks noGrp="1"/>
          </p:cNvSpPr>
          <p:nvPr>
            <p:ph type="dt" sz="half" idx="10"/>
          </p:nvPr>
        </p:nvSpPr>
        <p:spPr/>
        <p:txBody>
          <a:bodyPr/>
          <a:lstStyle/>
          <a:p>
            <a:fld id="{728E06F7-6DC6-4586-B3ED-D4191F2A1E2A}" type="datetimeFigureOut">
              <a:rPr lang="en-US" smtClean="0"/>
              <a:t>8/14/22</a:t>
            </a:fld>
            <a:endParaRPr lang="en-US"/>
          </a:p>
        </p:txBody>
      </p:sp>
      <p:sp>
        <p:nvSpPr>
          <p:cNvPr id="5" name="Footer Placeholder 4">
            <a:extLst>
              <a:ext uri="{FF2B5EF4-FFF2-40B4-BE49-F238E27FC236}">
                <a16:creationId xmlns:a16="http://schemas.microsoft.com/office/drawing/2014/main" id="{3DCCD9E4-0999-A20E-109B-CEE73D47B4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DA9713-BDA6-635C-1862-6C7B17A4212C}"/>
              </a:ext>
            </a:extLst>
          </p:cNvPr>
          <p:cNvSpPr>
            <a:spLocks noGrp="1"/>
          </p:cNvSpPr>
          <p:nvPr>
            <p:ph type="sldNum" sz="quarter" idx="12"/>
          </p:nvPr>
        </p:nvSpPr>
        <p:spPr/>
        <p:txBody>
          <a:bodyPr/>
          <a:lstStyle/>
          <a:p>
            <a:fld id="{811C2CC6-7D63-4622-8F34-9DF1E7A7B091}" type="slidenum">
              <a:rPr lang="en-US" smtClean="0"/>
              <a:t>‹Nr.›</a:t>
            </a:fld>
            <a:endParaRPr lang="en-US"/>
          </a:p>
        </p:txBody>
      </p:sp>
    </p:spTree>
    <p:extLst>
      <p:ext uri="{BB962C8B-B14F-4D97-AF65-F5344CB8AC3E}">
        <p14:creationId xmlns:p14="http://schemas.microsoft.com/office/powerpoint/2010/main" val="16691902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‹Nr.›</a:t>
            </a:fld>
            <a:endParaRPr lang="en-US"/>
          </a:p>
        </p:txBody>
      </p:sp>
    </p:spTree>
    <p:extLst>
      <p:ext uri="{BB962C8B-B14F-4D97-AF65-F5344CB8AC3E}">
        <p14:creationId xmlns:p14="http://schemas.microsoft.com/office/powerpoint/2010/main" val="39633878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‹Nr.›</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1004871777"/>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Tree>
    <p:extLst>
      <p:ext uri="{BB962C8B-B14F-4D97-AF65-F5344CB8AC3E}">
        <p14:creationId xmlns:p14="http://schemas.microsoft.com/office/powerpoint/2010/main" val="3533561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Tree>
    <p:extLst>
      <p:ext uri="{BB962C8B-B14F-4D97-AF65-F5344CB8AC3E}">
        <p14:creationId xmlns:p14="http://schemas.microsoft.com/office/powerpoint/2010/main" val="19888713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Tree>
    <p:extLst>
      <p:ext uri="{BB962C8B-B14F-4D97-AF65-F5344CB8AC3E}">
        <p14:creationId xmlns:p14="http://schemas.microsoft.com/office/powerpoint/2010/main" val="34425902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27155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‹Nr.›</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65380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‹Nr.›</a:t>
            </a:fld>
            <a:endParaRPr lang="en-US"/>
          </a:p>
        </p:txBody>
      </p:sp>
    </p:spTree>
    <p:extLst>
      <p:ext uri="{BB962C8B-B14F-4D97-AF65-F5344CB8AC3E}">
        <p14:creationId xmlns:p14="http://schemas.microsoft.com/office/powerpoint/2010/main" val="80002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‹Nr.›</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3800186101"/>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4223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Tree>
    <p:extLst>
      <p:ext uri="{BB962C8B-B14F-4D97-AF65-F5344CB8AC3E}">
        <p14:creationId xmlns:p14="http://schemas.microsoft.com/office/powerpoint/2010/main" val="1327260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‹Nr.›</a:t>
            </a:fld>
            <a:endParaRPr lang="en-US"/>
          </a:p>
        </p:txBody>
      </p:sp>
    </p:spTree>
    <p:extLst>
      <p:ext uri="{BB962C8B-B14F-4D97-AF65-F5344CB8AC3E}">
        <p14:creationId xmlns:p14="http://schemas.microsoft.com/office/powerpoint/2010/main" val="269569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‹Nr.›</a:t>
            </a:fld>
            <a:endParaRPr lang="en-US"/>
          </a:p>
        </p:txBody>
      </p:sp>
    </p:spTree>
    <p:extLst>
      <p:ext uri="{BB962C8B-B14F-4D97-AF65-F5344CB8AC3E}">
        <p14:creationId xmlns:p14="http://schemas.microsoft.com/office/powerpoint/2010/main" val="45495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‹Nr.›</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426906573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jpg"/><Relationship Id="rId5" Type="http://schemas.openxmlformats.org/officeDocument/2006/relationships/image" Target="../media/image2.jpg"/><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5.xml"/><Relationship Id="rId7" Type="http://schemas.openxmlformats.org/officeDocument/2006/relationships/image" Target="../media/image5.pn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2.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0.xml"/><Relationship Id="rId7" Type="http://schemas.openxmlformats.org/officeDocument/2006/relationships/image" Target="../media/image5.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theme" Target="../theme/theme3.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10" Type="http://schemas.openxmlformats.org/officeDocument/2006/relationships/image" Target="../media/image6.png"/><Relationship Id="rId4" Type="http://schemas.openxmlformats.org/officeDocument/2006/relationships/slideLayout" Target="../slideLayouts/slideLayout16.xml"/><Relationship Id="rId9"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9"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Placeholder 7">
            <a:extLst>
              <a:ext uri="{FF2B5EF4-FFF2-40B4-BE49-F238E27FC236}">
                <a16:creationId xmlns:a16="http://schemas.microsoft.com/office/drawing/2014/main" id="{C930DDFD-C2CD-854E-EAA8-FC5C400F36B6}"/>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16284"/>
          <a:stretch/>
        </p:blipFill>
        <p:spPr>
          <a:xfrm>
            <a:off x="7149290" y="3082338"/>
            <a:ext cx="2150384" cy="2445851"/>
          </a:xfrm>
          <a:prstGeom prst="rect">
            <a:avLst/>
          </a:prstGeom>
          <a:ln w="19050">
            <a:solidFill>
              <a:schemeClr val="tx1"/>
            </a:solidFill>
          </a:ln>
        </p:spPr>
      </p:pic>
      <p:pic>
        <p:nvPicPr>
          <p:cNvPr id="7" name="Picture 6" descr="A body of water&#10;&#10;Description automatically generated">
            <a:extLst>
              <a:ext uri="{FF2B5EF4-FFF2-40B4-BE49-F238E27FC236}">
                <a16:creationId xmlns:a16="http://schemas.microsoft.com/office/drawing/2014/main" id="{8D345744-4BB6-A552-A696-3E29F74BAC85}"/>
              </a:ext>
            </a:extLst>
          </p:cNvPr>
          <p:cNvPicPr>
            <a:picLocks noChangeAspect="1"/>
          </p:cNvPicPr>
          <p:nvPr userDrawn="1"/>
        </p:nvPicPr>
        <p:blipFill rotWithShape="1">
          <a:blip r:embed="rId5"/>
          <a:srcRect l="16078" r="16094"/>
          <a:stretch/>
        </p:blipFill>
        <p:spPr>
          <a:xfrm>
            <a:off x="9299674" y="3081534"/>
            <a:ext cx="2433110" cy="2445849"/>
          </a:xfrm>
          <a:prstGeom prst="rect">
            <a:avLst/>
          </a:prstGeom>
          <a:ln w="19050">
            <a:solidFill>
              <a:schemeClr val="tx1"/>
            </a:solidFill>
          </a:ln>
        </p:spPr>
      </p:pic>
      <p:pic>
        <p:nvPicPr>
          <p:cNvPr id="5" name="Picture 4" descr="A picture containing tree, water, outdoor, nature&#10;&#10;Description automatically generated">
            <a:extLst>
              <a:ext uri="{FF2B5EF4-FFF2-40B4-BE49-F238E27FC236}">
                <a16:creationId xmlns:a16="http://schemas.microsoft.com/office/drawing/2014/main" id="{CC7E3D49-3990-21E2-46AF-4FE1C764392F}"/>
              </a:ext>
            </a:extLst>
          </p:cNvPr>
          <p:cNvPicPr>
            <a:picLocks noChangeAspect="1"/>
          </p:cNvPicPr>
          <p:nvPr userDrawn="1"/>
        </p:nvPicPr>
        <p:blipFill>
          <a:blip r:embed="rId6"/>
          <a:stretch>
            <a:fillRect/>
          </a:stretch>
        </p:blipFill>
        <p:spPr>
          <a:xfrm>
            <a:off x="7149290" y="516571"/>
            <a:ext cx="4583494" cy="2558088"/>
          </a:xfrm>
          <a:prstGeom prst="rect">
            <a:avLst/>
          </a:prstGeom>
          <a:ln w="19050">
            <a:solidFill>
              <a:schemeClr val="tx1"/>
            </a:solidFill>
          </a:ln>
        </p:spPr>
      </p:pic>
      <p:pic>
        <p:nvPicPr>
          <p:cNvPr id="2" name="Picture 1"/>
          <p:cNvPicPr>
            <a:picLocks noChangeAspect="1"/>
          </p:cNvPicPr>
          <p:nvPr userDrawn="1"/>
        </p:nvPicPr>
        <p:blipFill>
          <a:blip r:embed="rId7"/>
          <a:stretch>
            <a:fillRect/>
          </a:stretch>
        </p:blipFill>
        <p:spPr>
          <a:xfrm>
            <a:off x="0" y="0"/>
            <a:ext cx="12192000" cy="6858000"/>
          </a:xfrm>
          <a:prstGeom prst="rect">
            <a:avLst/>
          </a:prstGeom>
        </p:spPr>
      </p:pic>
      <p:sp>
        <p:nvSpPr>
          <p:cNvPr id="20" name="Footer Placeholder 19"/>
          <p:cNvSpPr>
            <a:spLocks noGrp="1"/>
          </p:cNvSpPr>
          <p:nvPr userDrawn="1">
            <p:ph type="ftr" sz="quarter" idx="3"/>
          </p:nvPr>
        </p:nvSpPr>
        <p:spPr>
          <a:xfrm>
            <a:off x="125346" y="6504409"/>
            <a:ext cx="4214284" cy="365125"/>
          </a:xfrm>
          <a:prstGeom prst="rect">
            <a:avLst/>
          </a:prstGeom>
        </p:spPr>
        <p:txBody>
          <a:bodyPr vert="horz" lIns="91440" tIns="45720" rIns="91440" bIns="45720" rtlCol="0" anchor="ctr"/>
          <a:lstStyle>
            <a:lvl1pPr algn="l">
              <a:defRPr sz="750">
                <a:solidFill>
                  <a:schemeClr val="bg1"/>
                </a:solidFill>
              </a:defRPr>
            </a:lvl1pPr>
          </a:lstStyle>
          <a:p>
            <a:r>
              <a:rPr lang="en-US"/>
              <a:t>File Name</a:t>
            </a:r>
            <a:endParaRPr lang="en-US" dirty="0"/>
          </a:p>
        </p:txBody>
      </p:sp>
      <p:sp>
        <p:nvSpPr>
          <p:cNvPr id="41" name="Title Placeholder 17"/>
          <p:cNvSpPr>
            <a:spLocks noGrp="1"/>
          </p:cNvSpPr>
          <p:nvPr userDrawn="1">
            <p:ph type="title"/>
          </p:nvPr>
        </p:nvSpPr>
        <p:spPr>
          <a:xfrm>
            <a:off x="654050" y="1606545"/>
            <a:ext cx="7984853" cy="12738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6" name="Text Placeholder 15"/>
          <p:cNvSpPr>
            <a:spLocks noGrp="1"/>
          </p:cNvSpPr>
          <p:nvPr userDrawn="1">
            <p:ph type="body" idx="1"/>
          </p:nvPr>
        </p:nvSpPr>
        <p:spPr>
          <a:xfrm>
            <a:off x="654050" y="2505109"/>
            <a:ext cx="7984853" cy="2781908"/>
          </a:xfrm>
          <a:prstGeom prst="rect">
            <a:avLst/>
          </a:prstGeom>
        </p:spPr>
        <p:txBody>
          <a:bodyPr vert="horz" lIns="91440" tIns="45720" rIns="91440" bIns="45720" rtlCol="0">
            <a:normAutofit/>
          </a:bodyPr>
          <a:lstStyle/>
          <a:p>
            <a:pPr lvl="0"/>
            <a:r>
              <a:rPr lang="en-US" dirty="0"/>
              <a:t>Click to edit Master text styles</a:t>
            </a:r>
          </a:p>
        </p:txBody>
      </p:sp>
      <p:sp>
        <p:nvSpPr>
          <p:cNvPr id="15" name="Slide Number Placeholder 5"/>
          <p:cNvSpPr>
            <a:spLocks noGrp="1"/>
          </p:cNvSpPr>
          <p:nvPr userDrawn="1">
            <p:ph type="sldNum" sz="quarter" idx="4"/>
          </p:nvPr>
        </p:nvSpPr>
        <p:spPr>
          <a:xfrm>
            <a:off x="11190668" y="6577159"/>
            <a:ext cx="977900" cy="365125"/>
          </a:xfrm>
          <a:prstGeom prst="rect">
            <a:avLst/>
          </a:prstGeom>
          <a:ln w="57150">
            <a:noFill/>
          </a:ln>
        </p:spPr>
        <p:txBody>
          <a:bodyPr/>
          <a:lstStyle>
            <a:lvl1pPr algn="r">
              <a:defRPr sz="900">
                <a:solidFill>
                  <a:schemeClr val="tx1">
                    <a:lumMod val="65000"/>
                    <a:lumOff val="35000"/>
                  </a:schemeClr>
                </a:solidFill>
                <a:latin typeface="+mn-lt"/>
              </a:defRPr>
            </a:lvl1pPr>
          </a:lstStyle>
          <a:p>
            <a:fld id="{0D0E9D3B-CB56-40AE-B0A9-8DA5E1AEFDB7}" type="slidenum">
              <a:rPr lang="en-US" smtClean="0"/>
              <a:pPr/>
              <a:t>‹Nr.›</a:t>
            </a:fld>
            <a:endParaRPr lang="en-US" dirty="0"/>
          </a:p>
        </p:txBody>
      </p:sp>
      <p:cxnSp>
        <p:nvCxnSpPr>
          <p:cNvPr id="18" name="Straight Connector 17">
            <a:extLst>
              <a:ext uri="{FF2B5EF4-FFF2-40B4-BE49-F238E27FC236}">
                <a16:creationId xmlns:a16="http://schemas.microsoft.com/office/drawing/2014/main" id="{3D665B91-8567-DD4A-BD2E-E719F20E35F0}"/>
              </a:ext>
            </a:extLst>
          </p:cNvPr>
          <p:cNvCxnSpPr/>
          <p:nvPr userDrawn="1"/>
        </p:nvCxnSpPr>
        <p:spPr>
          <a:xfrm flipH="1">
            <a:off x="1476587" y="6373877"/>
            <a:ext cx="1020741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A2EE2D-7BB5-4F44-82C4-5CF4EE388EFF}"/>
              </a:ext>
            </a:extLst>
          </p:cNvPr>
          <p:cNvSpPr txBox="1"/>
          <p:nvPr userDrawn="1"/>
        </p:nvSpPr>
        <p:spPr>
          <a:xfrm>
            <a:off x="6224694" y="6442287"/>
            <a:ext cx="5567680" cy="246221"/>
          </a:xfrm>
          <a:prstGeom prst="rect">
            <a:avLst/>
          </a:prstGeom>
          <a:noFill/>
        </p:spPr>
        <p:txBody>
          <a:bodyPr wrap="square" rtlCol="0">
            <a:spAutoFit/>
          </a:bodyPr>
          <a:lstStyle/>
          <a:p>
            <a:pPr algn="r"/>
            <a:r>
              <a:rPr lang="en-US" sz="1000" i="1" dirty="0">
                <a:solidFill>
                  <a:prstClr val="black"/>
                </a:solidFill>
              </a:rPr>
              <a:t>DISCOVER  |  DEVELOP  |  DELIVER</a:t>
            </a:r>
          </a:p>
        </p:txBody>
      </p:sp>
    </p:spTree>
    <p:extLst>
      <p:ext uri="{BB962C8B-B14F-4D97-AF65-F5344CB8AC3E}">
        <p14:creationId xmlns:p14="http://schemas.microsoft.com/office/powerpoint/2010/main" val="2919789318"/>
      </p:ext>
    </p:extLst>
  </p:cSld>
  <p:clrMap bg1="lt1" tx1="dk1" bg2="lt2" tx2="dk2" accent1="accent1" accent2="accent2" accent3="accent3" accent4="accent4" accent5="accent5" accent6="accent6" hlink="hlink" folHlink="folHlink"/>
  <p:sldLayoutIdLst>
    <p:sldLayoutId id="2147484251" r:id="rId1"/>
    <p:sldLayoutId id="2147484327" r:id="rId2"/>
  </p:sldLayoutIdLst>
  <p:hf hdr="0" dt="0"/>
  <p:txStyles>
    <p:titleStyle>
      <a:lvl1pPr algn="l" defTabSz="685800" rtl="0" eaLnBrk="1" latinLnBrk="0" hangingPunct="1">
        <a:lnSpc>
          <a:spcPct val="100000"/>
        </a:lnSpc>
        <a:spcBef>
          <a:spcPct val="0"/>
        </a:spcBef>
        <a:buNone/>
        <a:defRPr sz="2700" b="1" kern="1200" cap="all" baseline="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5ACBF0"/>
          </p15:clr>
        </p15:guide>
        <p15:guide id="2" pos="61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stretch>
            <a:fillRect/>
          </a:stretch>
        </p:blipFill>
        <p:spPr>
          <a:xfrm>
            <a:off x="0" y="0"/>
            <a:ext cx="12192000" cy="6857999"/>
          </a:xfrm>
          <a:prstGeom prst="rect">
            <a:avLst/>
          </a:prstGeom>
        </p:spPr>
      </p:pic>
      <p:sp>
        <p:nvSpPr>
          <p:cNvPr id="10" name="Rounded Rectangle 9">
            <a:extLst>
              <a:ext uri="{FF2B5EF4-FFF2-40B4-BE49-F238E27FC236}">
                <a16:creationId xmlns:a16="http://schemas.microsoft.com/office/drawing/2014/main" id="{4CAF9F99-F54C-A57F-DAA4-B479617EFA2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01046" y="6580037"/>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‹Nr.›</a:t>
            </a:fld>
            <a:endParaRPr lang="en-US" dirty="0"/>
          </a:p>
        </p:txBody>
      </p:sp>
      <p:pic>
        <p:nvPicPr>
          <p:cNvPr id="1033" name="Picture 6"/>
          <p:cNvPicPr>
            <a:picLocks noChangeAspect="1"/>
          </p:cNvPicPr>
          <p:nvPr/>
        </p:nvPicPr>
        <p:blipFill>
          <a:blip r:embed="rId8"/>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Tree>
    <p:extLst>
      <p:ext uri="{BB962C8B-B14F-4D97-AF65-F5344CB8AC3E}">
        <p14:creationId xmlns:p14="http://schemas.microsoft.com/office/powerpoint/2010/main" val="2080234048"/>
      </p:ext>
    </p:extLst>
  </p:cSld>
  <p:clrMap bg1="lt1" tx1="dk1" bg2="lt2" tx2="dk2" accent1="accent1" accent2="accent2" accent3="accent3" accent4="accent4" accent5="accent5" accent6="accent6" hlink="hlink" folHlink="folHlink"/>
  <p:sldLayoutIdLst>
    <p:sldLayoutId id="2147484302" r:id="rId1"/>
    <p:sldLayoutId id="2147484308" r:id="rId2"/>
    <p:sldLayoutId id="2147484316" r:id="rId3"/>
    <p:sldLayoutId id="2147484309" r:id="rId4"/>
    <p:sldLayoutId id="2147484310" r:id="rId5"/>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chemeClr val="tx1"/>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chemeClr val="tx1"/>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chemeClr val="tx1"/>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Clr>
          <a:schemeClr val="tx1"/>
        </a:buClr>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Clr>
          <a:schemeClr val="tx1"/>
        </a:buClr>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stretch>
            <a:fillRect/>
          </a:stretch>
        </p:blipFill>
        <p:spPr>
          <a:xfrm>
            <a:off x="0" y="0"/>
            <a:ext cx="12192000" cy="6857999"/>
          </a:xfrm>
          <a:prstGeom prst="rect">
            <a:avLst/>
          </a:prstGeom>
        </p:spPr>
      </p:pic>
      <p:sp>
        <p:nvSpPr>
          <p:cNvPr id="11" name="Rounded Rectangle 10"/>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184570" y="6595360"/>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‹Nr.›</a:t>
            </a:fld>
            <a:endParaRPr lang="en-US" dirty="0"/>
          </a:p>
        </p:txBody>
      </p:sp>
      <p:pic>
        <p:nvPicPr>
          <p:cNvPr id="1033" name="Picture 6"/>
          <p:cNvPicPr>
            <a:picLocks noChangeAspect="1"/>
          </p:cNvPicPr>
          <p:nvPr/>
        </p:nvPicPr>
        <p:blipFill>
          <a:blip r:embed="rId8"/>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Tree>
    <p:extLst>
      <p:ext uri="{BB962C8B-B14F-4D97-AF65-F5344CB8AC3E}">
        <p14:creationId xmlns:p14="http://schemas.microsoft.com/office/powerpoint/2010/main" val="799197940"/>
      </p:ext>
    </p:extLst>
  </p:cSld>
  <p:clrMap bg1="lt1" tx1="dk1" bg2="lt2" tx2="dk2" accent1="accent1" accent2="accent2" accent3="accent3" accent4="accent4" accent5="accent5" accent6="accent6" hlink="hlink" folHlink="folHlink"/>
  <p:sldLayoutIdLst>
    <p:sldLayoutId id="2147484312" r:id="rId1"/>
    <p:sldLayoutId id="2147484313" r:id="rId2"/>
    <p:sldLayoutId id="2147484314" r:id="rId3"/>
    <p:sldLayoutId id="2147484317" r:id="rId4"/>
    <p:sldLayoutId id="2147484315" r:id="rId5"/>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C0E67D63-A09B-E760-5A10-8242BCEA7941}"/>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192808" y="6587122"/>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‹Nr.›</a:t>
            </a:fld>
            <a:endParaRPr lang="en-US" dirty="0"/>
          </a:p>
        </p:txBody>
      </p:sp>
      <p:pic>
        <p:nvPicPr>
          <p:cNvPr id="1033" name="Picture 6"/>
          <p:cNvPicPr>
            <a:picLocks noChangeAspect="1"/>
          </p:cNvPicPr>
          <p:nvPr/>
        </p:nvPicPr>
        <p:blipFill>
          <a:blip r:embed="rId10"/>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Tree>
    <p:extLst>
      <p:ext uri="{BB962C8B-B14F-4D97-AF65-F5344CB8AC3E}">
        <p14:creationId xmlns:p14="http://schemas.microsoft.com/office/powerpoint/2010/main" val="3506813200"/>
      </p:ext>
    </p:extLst>
  </p:cSld>
  <p:clrMap bg1="lt1" tx1="dk1" bg2="lt2" tx2="dk2" accent1="accent1" accent2="accent2" accent3="accent3" accent4="accent4" accent5="accent5" accent6="accent6" hlink="hlink" folHlink="folHlink"/>
  <p:sldLayoutIdLst>
    <p:sldLayoutId id="2147484273" r:id="rId1"/>
    <p:sldLayoutId id="2147484279" r:id="rId2"/>
    <p:sldLayoutId id="2147484280" r:id="rId3"/>
    <p:sldLayoutId id="2147484281" r:id="rId4"/>
    <p:sldLayoutId id="2147484282" r:id="rId5"/>
    <p:sldLayoutId id="2147484283" r:id="rId6"/>
    <p:sldLayoutId id="2147484284"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userDrawn="1">
          <p15:clr>
            <a:srgbClr val="5ACBF0"/>
          </p15:clr>
        </p15:guide>
        <p15:guide id="2" pos="7296"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24FCF4A6-EBC9-C2AC-2815-3FFFD71A1CF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217522" y="-1985"/>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pPr/>
              <a:t>‹Nr.›</a:t>
            </a:fld>
            <a:endParaRPr lang="en-US" dirty="0"/>
          </a:p>
        </p:txBody>
      </p:sp>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solidFill>
                  <a:prstClr val="black"/>
                </a:solidFill>
              </a:rPr>
              <a:t>US Army Corps of Engineers  </a:t>
            </a:r>
            <a:r>
              <a:rPr lang="en-US" sz="1400" dirty="0">
                <a:solidFill>
                  <a:prstClr val="black"/>
                </a:solidFill>
                <a:sym typeface="Symbol" panose="05050102010706020507" pitchFamily="18" charset="2"/>
              </a:rPr>
              <a:t></a:t>
            </a:r>
            <a:r>
              <a:rPr lang="en-US" sz="1400" dirty="0">
                <a:solidFill>
                  <a:prstClr val="black"/>
                </a:solidFill>
              </a:rPr>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Tree>
    <p:extLst>
      <p:ext uri="{BB962C8B-B14F-4D97-AF65-F5344CB8AC3E}">
        <p14:creationId xmlns:p14="http://schemas.microsoft.com/office/powerpoint/2010/main" val="4238848521"/>
      </p:ext>
    </p:extLst>
  </p:cSld>
  <p:clrMap bg1="lt1" tx1="dk1" bg2="lt2" tx2="dk2" accent1="accent1" accent2="accent2" accent3="accent3" accent4="accent4" accent5="accent5" accent6="accent6" hlink="hlink" folHlink="folHlink"/>
  <p:sldLayoutIdLst>
    <p:sldLayoutId id="2147484320" r:id="rId1"/>
    <p:sldLayoutId id="2147484321" r:id="rId2"/>
    <p:sldLayoutId id="2147484322" r:id="rId3"/>
    <p:sldLayoutId id="2147484323" r:id="rId4"/>
    <p:sldLayoutId id="2147484324" r:id="rId5"/>
    <p:sldLayoutId id="2147484325" r:id="rId6"/>
    <p:sldLayoutId id="2147484326"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609603" y="2561174"/>
            <a:ext cx="7652082" cy="2616768"/>
          </a:xfrm>
        </p:spPr>
        <p:txBody>
          <a:bodyPr vert="horz" lIns="91440" tIns="45720" rIns="91440" bIns="45720" rtlCol="0" anchor="t">
            <a:normAutofit/>
          </a:bodyPr>
          <a:lstStyle/>
          <a:p>
            <a:r>
              <a:rPr lang="en-US" sz="1800" dirty="0">
                <a:solidFill>
                  <a:schemeClr val="bg1"/>
                </a:solidFill>
                <a:latin typeface="Arial"/>
                <a:cs typeface="Arial"/>
              </a:rPr>
              <a:t>Isaac Mudge, MS</a:t>
            </a:r>
          </a:p>
          <a:p>
            <a:r>
              <a:rPr lang="en-US" sz="1800" dirty="0">
                <a:solidFill>
                  <a:schemeClr val="bg1"/>
                </a:solidFill>
              </a:rPr>
              <a:t>U.S. Army Engineer Research and Development Center, Environmental Laboratory</a:t>
            </a:r>
          </a:p>
          <a:p>
            <a:endParaRPr lang="en-US" sz="1800" dirty="0">
              <a:solidFill>
                <a:schemeClr val="bg1"/>
              </a:solidFill>
            </a:endParaRPr>
          </a:p>
          <a:p>
            <a:r>
              <a:rPr lang="en-US" sz="1800" dirty="0">
                <a:solidFill>
                  <a:schemeClr val="bg1"/>
                </a:solidFill>
              </a:rPr>
              <a:t>CE-QUAL-W2 Workshop</a:t>
            </a:r>
          </a:p>
          <a:p>
            <a:endParaRPr lang="en-US" sz="1800" dirty="0">
              <a:solidFill>
                <a:schemeClr val="bg1"/>
              </a:solidFill>
            </a:endParaRPr>
          </a:p>
          <a:p>
            <a:r>
              <a:rPr lang="en-US" sz="1800" dirty="0">
                <a:solidFill>
                  <a:schemeClr val="bg1"/>
                </a:solidFill>
              </a:rPr>
              <a:t>August 16 - 18, 2022</a:t>
            </a:r>
          </a:p>
          <a:p>
            <a:endParaRPr lang="en-US" sz="1800" dirty="0">
              <a:solidFill>
                <a:schemeClr val="bg1"/>
              </a:solidFill>
            </a:endParaRPr>
          </a:p>
        </p:txBody>
      </p:sp>
      <p:sp>
        <p:nvSpPr>
          <p:cNvPr id="2" name="Title 1"/>
          <p:cNvSpPr>
            <a:spLocks noGrp="1"/>
          </p:cNvSpPr>
          <p:nvPr>
            <p:ph type="title"/>
          </p:nvPr>
        </p:nvSpPr>
        <p:spPr>
          <a:xfrm>
            <a:off x="609600" y="1683033"/>
            <a:ext cx="9144000" cy="687177"/>
          </a:xfrm>
        </p:spPr>
        <p:txBody>
          <a:bodyPr>
            <a:normAutofit/>
          </a:bodyPr>
          <a:lstStyle/>
          <a:p>
            <a:r>
              <a:rPr lang="en-US" sz="2400" dirty="0"/>
              <a:t>CE-QUAL-W2 Model Utilities</a:t>
            </a:r>
          </a:p>
        </p:txBody>
      </p:sp>
      <p:sp>
        <p:nvSpPr>
          <p:cNvPr id="14339" name="Slide Number Placeholder 4"/>
          <p:cNvSpPr>
            <a:spLocks noGrp="1"/>
          </p:cNvSpPr>
          <p:nvPr>
            <p:ph type="sldNum" sz="quarter" idx="10"/>
          </p:nvPr>
        </p:nvSpPr>
        <p:spPr>
          <a:ln w="57150">
            <a:noFill/>
          </a:ln>
        </p:spPr>
        <p:txBody>
          <a:bodyPr/>
          <a:lstStyle/>
          <a:p>
            <a:fld id="{744B3473-5193-4AC1-9169-6977ADF2DCFC}" type="slidenum">
              <a:rPr lang="en-US"/>
              <a:pPr/>
              <a:t>1</a:t>
            </a:fld>
            <a:endParaRPr lang="en-US"/>
          </a:p>
        </p:txBody>
      </p:sp>
      <p:sp>
        <p:nvSpPr>
          <p:cNvPr id="6" name="Text Placeholder 5"/>
          <p:cNvSpPr>
            <a:spLocks noGrp="1"/>
          </p:cNvSpPr>
          <p:nvPr>
            <p:ph type="body" sz="quarter" idx="13"/>
          </p:nvPr>
        </p:nvSpPr>
        <p:spPr/>
        <p:txBody>
          <a:bodyPr/>
          <a:lstStyle/>
          <a:p>
            <a:r>
              <a:rPr lang="en-US" dirty="0">
                <a:solidFill>
                  <a:schemeClr val="tx1"/>
                </a:solidFill>
              </a:rPr>
              <a:t>UNCLASSIFIED</a:t>
            </a:r>
          </a:p>
        </p:txBody>
      </p:sp>
      <p:sp>
        <p:nvSpPr>
          <p:cNvPr id="7" name="Text Placeholder 6"/>
          <p:cNvSpPr>
            <a:spLocks noGrp="1"/>
          </p:cNvSpPr>
          <p:nvPr>
            <p:ph type="body" sz="quarter" idx="14"/>
          </p:nvPr>
        </p:nvSpPr>
        <p:spPr/>
        <p:txBody>
          <a:bodyPr/>
          <a:lstStyle/>
          <a:p>
            <a:r>
              <a:rPr lang="en-US" dirty="0">
                <a:solidFill>
                  <a:schemeClr val="tx1"/>
                </a:solidFill>
              </a:rPr>
              <a:t>UNCLASSIFIED</a:t>
            </a:r>
          </a:p>
        </p:txBody>
      </p:sp>
      <p:pic>
        <p:nvPicPr>
          <p:cNvPr id="11" name="Picture 10" descr="A close up of a sign&#10;&#10;Description automatically generated">
            <a:extLst>
              <a:ext uri="{FF2B5EF4-FFF2-40B4-BE49-F238E27FC236}">
                <a16:creationId xmlns:a16="http://schemas.microsoft.com/office/drawing/2014/main" id="{7223F22D-5DFC-42EB-8948-9B1384385F08}"/>
              </a:ext>
            </a:extLst>
          </p:cNvPr>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446600" y="5784725"/>
            <a:ext cx="977900" cy="958918"/>
          </a:xfrm>
          <a:prstGeom prst="rect">
            <a:avLst/>
          </a:prstGeom>
        </p:spPr>
      </p:pic>
      <p:pic>
        <p:nvPicPr>
          <p:cNvPr id="14" name="Picture 13">
            <a:extLst>
              <a:ext uri="{FF2B5EF4-FFF2-40B4-BE49-F238E27FC236}">
                <a16:creationId xmlns:a16="http://schemas.microsoft.com/office/drawing/2014/main" id="{517FAA9B-4EFE-46EC-9922-77579BE627FA}"/>
              </a:ext>
            </a:extLst>
          </p:cNvPr>
          <p:cNvPicPr>
            <a:picLocks noChangeAspect="1"/>
          </p:cNvPicPr>
          <p:nvPr/>
        </p:nvPicPr>
        <p:blipFill rotWithShape="1">
          <a:blip r:embed="rId4"/>
          <a:srcRect b="13809"/>
          <a:stretch/>
        </p:blipFill>
        <p:spPr>
          <a:xfrm>
            <a:off x="8261685" y="5635231"/>
            <a:ext cx="1162230" cy="1296087"/>
          </a:xfrm>
          <a:prstGeom prst="rect">
            <a:avLst/>
          </a:prstGeom>
        </p:spPr>
      </p:pic>
      <p:sp>
        <p:nvSpPr>
          <p:cNvPr id="15" name="WordArt 3" descr="Environmental Systems &#10;Modeling Team">
            <a:extLst>
              <a:ext uri="{FF2B5EF4-FFF2-40B4-BE49-F238E27FC236}">
                <a16:creationId xmlns:a16="http://schemas.microsoft.com/office/drawing/2014/main" id="{82DC1E1B-09D6-45CD-941D-66951F4189B7}"/>
              </a:ext>
            </a:extLst>
          </p:cNvPr>
          <p:cNvSpPr>
            <a:spLocks noChangeArrowheads="1" noChangeShapeType="1" noTextEdit="1"/>
          </p:cNvSpPr>
          <p:nvPr/>
        </p:nvSpPr>
        <p:spPr bwMode="auto">
          <a:xfrm>
            <a:off x="8340651" y="5794410"/>
            <a:ext cx="977900" cy="121515"/>
          </a:xfrm>
          <a:prstGeom prst="rect">
            <a:avLst/>
          </a:prstGeom>
          <a:extLst>
            <a:ext uri="{AF507438-7753-43E0-B8FC-AC1667EBCBE1}">
              <a14:hiddenEffects xmlns:a14="http://schemas.microsoft.com/office/drawing/2010/main">
                <a:effectLst/>
              </a14:hiddenEffects>
            </a:ext>
          </a:extLst>
        </p:spPr>
        <p:txBody>
          <a:bodyPr wrap="none" fromWordArt="1">
            <a:prstTxWarp prst="textArchUp">
              <a:avLst>
                <a:gd name="adj" fmla="val 11218855"/>
              </a:avLst>
            </a:prstTxWarp>
          </a:bodyPr>
          <a:lstStyle/>
          <a:p>
            <a:pPr algn="ctr" rtl="0">
              <a:buNone/>
            </a:pPr>
            <a:r>
              <a:rPr lang="en-US" sz="3600" kern="10" spc="0" dirty="0">
                <a:ln w="15875" algn="ctr">
                  <a:solidFill>
                    <a:srgbClr val="000000"/>
                  </a:solidFill>
                  <a:round/>
                  <a:headEnd/>
                  <a:tailEnd/>
                </a:ln>
                <a:solidFill>
                  <a:srgbClr val="000000"/>
                </a:solidFill>
                <a:effectLst/>
                <a:latin typeface="+mj-lt"/>
                <a:cs typeface="Times New Roman" panose="02020603050405020304" pitchFamily="18" charset="0"/>
              </a:rPr>
              <a:t>Environmental Systems</a:t>
            </a:r>
          </a:p>
          <a:p>
            <a:pPr algn="ctr" rtl="0">
              <a:buNone/>
            </a:pPr>
            <a:r>
              <a:rPr lang="en-US" sz="3600" kern="10" spc="0" dirty="0">
                <a:ln w="15875" algn="ctr">
                  <a:solidFill>
                    <a:srgbClr val="000000"/>
                  </a:solidFill>
                  <a:round/>
                  <a:headEnd/>
                  <a:tailEnd/>
                </a:ln>
                <a:solidFill>
                  <a:srgbClr val="000000"/>
                </a:solidFill>
                <a:effectLst/>
                <a:latin typeface="+mj-lt"/>
                <a:cs typeface="Times New Roman" panose="02020603050405020304" pitchFamily="18" charset="0"/>
              </a:rPr>
              <a:t>Modeling Team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AFDEF-E84B-432B-A1B2-A3411ED02FF5}"/>
              </a:ext>
            </a:extLst>
          </p:cNvPr>
          <p:cNvSpPr>
            <a:spLocks noGrp="1"/>
          </p:cNvSpPr>
          <p:nvPr>
            <p:ph type="title"/>
          </p:nvPr>
        </p:nvSpPr>
        <p:spPr/>
        <p:txBody>
          <a:bodyPr/>
          <a:lstStyle/>
          <a:p>
            <a:pPr algn="ctr"/>
            <a:r>
              <a:rPr lang="en-US" dirty="0"/>
              <a:t>Vector Field Plotting</a:t>
            </a:r>
          </a:p>
        </p:txBody>
      </p:sp>
      <p:pic>
        <p:nvPicPr>
          <p:cNvPr id="5" name="Picture 4">
            <a:extLst>
              <a:ext uri="{FF2B5EF4-FFF2-40B4-BE49-F238E27FC236}">
                <a16:creationId xmlns:a16="http://schemas.microsoft.com/office/drawing/2014/main" id="{1D2981C7-4B45-41A8-979B-3CC194DE98C1}"/>
              </a:ext>
            </a:extLst>
          </p:cNvPr>
          <p:cNvPicPr>
            <a:picLocks noChangeAspect="1"/>
          </p:cNvPicPr>
          <p:nvPr/>
        </p:nvPicPr>
        <p:blipFill>
          <a:blip r:embed="rId2"/>
          <a:stretch>
            <a:fillRect/>
          </a:stretch>
        </p:blipFill>
        <p:spPr>
          <a:xfrm>
            <a:off x="1956874" y="996462"/>
            <a:ext cx="8369290" cy="5152327"/>
          </a:xfrm>
          <a:prstGeom prst="rect">
            <a:avLst/>
          </a:prstGeom>
          <a:ln>
            <a:solidFill>
              <a:schemeClr val="tx1"/>
            </a:solidFill>
          </a:ln>
        </p:spPr>
      </p:pic>
    </p:spTree>
    <p:extLst>
      <p:ext uri="{BB962C8B-B14F-4D97-AF65-F5344CB8AC3E}">
        <p14:creationId xmlns:p14="http://schemas.microsoft.com/office/powerpoint/2010/main" val="1244675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93B0E-290C-1DF2-79F8-E8A88FC60FC1}"/>
              </a:ext>
            </a:extLst>
          </p:cNvPr>
          <p:cNvSpPr>
            <a:spLocks noGrp="1"/>
          </p:cNvSpPr>
          <p:nvPr>
            <p:ph type="title"/>
          </p:nvPr>
        </p:nvSpPr>
        <p:spPr/>
        <p:txBody>
          <a:bodyPr/>
          <a:lstStyle/>
          <a:p>
            <a:r>
              <a:rPr lang="en-US" dirty="0"/>
              <a:t>Output Visualization Future Work</a:t>
            </a:r>
          </a:p>
        </p:txBody>
      </p:sp>
      <p:sp>
        <p:nvSpPr>
          <p:cNvPr id="3" name="TextBox 2">
            <a:extLst>
              <a:ext uri="{FF2B5EF4-FFF2-40B4-BE49-F238E27FC236}">
                <a16:creationId xmlns:a16="http://schemas.microsoft.com/office/drawing/2014/main" id="{EE0FB9F4-82EC-4E9A-A08B-D8E4A6545D30}"/>
              </a:ext>
            </a:extLst>
          </p:cNvPr>
          <p:cNvSpPr txBox="1"/>
          <p:nvPr/>
        </p:nvSpPr>
        <p:spPr>
          <a:xfrm>
            <a:off x="609601" y="1081093"/>
            <a:ext cx="11175999" cy="2677656"/>
          </a:xfrm>
          <a:prstGeom prst="rect">
            <a:avLst/>
          </a:prstGeom>
          <a:noFill/>
        </p:spPr>
        <p:txBody>
          <a:bodyPr wrap="square" lIns="91440" tIns="45720" rIns="91440" bIns="45720" rtlCol="0" anchor="t">
            <a:spAutoFit/>
          </a:bodyPr>
          <a:lstStyle/>
          <a:p>
            <a:pPr marL="285750" indent="-285750">
              <a:lnSpc>
                <a:spcPct val="150000"/>
              </a:lnSpc>
              <a:buFont typeface="Arial" panose="020B0604020202020204" pitchFamily="34" charset="0"/>
              <a:buChar char="•"/>
            </a:pPr>
            <a:r>
              <a:rPr lang="en-US" dirty="0">
                <a:latin typeface="Arial"/>
                <a:ea typeface="ＭＳ Ｐゴシック"/>
                <a:cs typeface="Arial"/>
              </a:rPr>
              <a:t>Visualizing Python-based output using built-in plotting tools.</a:t>
            </a:r>
          </a:p>
          <a:p>
            <a:pPr marL="285750" indent="-285750">
              <a:buFont typeface="Arial" panose="020B0604020202020204" pitchFamily="34" charset="0"/>
              <a:buChar char="•"/>
            </a:pPr>
            <a:r>
              <a:rPr lang="en-US" dirty="0">
                <a:latin typeface="Arial"/>
                <a:ea typeface="ＭＳ Ｐゴシック"/>
                <a:cs typeface="Arial"/>
              </a:rPr>
              <a:t>Using YAML configuration files, essentially streamlining the organization of output files and making them easy for humans to read</a:t>
            </a:r>
          </a:p>
          <a:p>
            <a:pPr marL="285750" indent="-285750">
              <a:lnSpc>
                <a:spcPct val="150000"/>
              </a:lnSpc>
              <a:buFont typeface="Arial" panose="020B0604020202020204" pitchFamily="34" charset="0"/>
              <a:buChar char="•"/>
            </a:pPr>
            <a:r>
              <a:rPr lang="en-US" dirty="0">
                <a:latin typeface="Arial"/>
                <a:ea typeface="ＭＳ Ｐゴシック"/>
                <a:cs typeface="Arial"/>
              </a:rPr>
              <a:t>Making output compatible with USACE security settings</a:t>
            </a:r>
          </a:p>
          <a:p>
            <a:endParaRPr lang="en-US" dirty="0">
              <a:cs typeface="Arial" pitchFamily="34" charset="0"/>
            </a:endParaRPr>
          </a:p>
          <a:p>
            <a:r>
              <a:rPr lang="en-US" dirty="0"/>
              <a:t>A case-study of these tools will be presented following this lecture. </a:t>
            </a:r>
          </a:p>
        </p:txBody>
      </p:sp>
    </p:spTree>
    <p:extLst>
      <p:ext uri="{BB962C8B-B14F-4D97-AF65-F5344CB8AC3E}">
        <p14:creationId xmlns:p14="http://schemas.microsoft.com/office/powerpoint/2010/main" val="3613319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66298-A0A1-AD04-F1BA-7D7BE9839D0E}"/>
              </a:ext>
            </a:extLst>
          </p:cNvPr>
          <p:cNvSpPr>
            <a:spLocks noGrp="1"/>
          </p:cNvSpPr>
          <p:nvPr>
            <p:ph type="title"/>
          </p:nvPr>
        </p:nvSpPr>
        <p:spPr/>
        <p:txBody>
          <a:bodyPr/>
          <a:lstStyle/>
          <a:p>
            <a:r>
              <a:rPr lang="en-US" dirty="0"/>
              <a:t>Control File Converter, from v3.7– 4.2 to v4.5</a:t>
            </a:r>
          </a:p>
        </p:txBody>
      </p:sp>
      <p:sp>
        <p:nvSpPr>
          <p:cNvPr id="3" name="Content Placeholder 2">
            <a:extLst>
              <a:ext uri="{FF2B5EF4-FFF2-40B4-BE49-F238E27FC236}">
                <a16:creationId xmlns:a16="http://schemas.microsoft.com/office/drawing/2014/main" id="{6AC242E3-B2A2-3567-34DD-F97A7FFD81BE}"/>
              </a:ext>
            </a:extLst>
          </p:cNvPr>
          <p:cNvSpPr>
            <a:spLocks noGrp="1"/>
          </p:cNvSpPr>
          <p:nvPr>
            <p:ph idx="1"/>
          </p:nvPr>
        </p:nvSpPr>
        <p:spPr>
          <a:xfrm>
            <a:off x="715108" y="1225550"/>
            <a:ext cx="10527323" cy="4718049"/>
          </a:xfrm>
        </p:spPr>
        <p:txBody>
          <a:bodyPr/>
          <a:lstStyle/>
          <a:p>
            <a:pPr marL="285750" indent="-285750">
              <a:lnSpc>
                <a:spcPct val="150000"/>
              </a:lnSpc>
              <a:buFont typeface="Arial" panose="020B0604020202020204" pitchFamily="34" charset="0"/>
              <a:buChar char="•"/>
            </a:pPr>
            <a:r>
              <a:rPr lang="en-US" sz="2400" b="0" dirty="0"/>
              <a:t>Feature allows conversion of legacy models to version 4.5.</a:t>
            </a:r>
            <a:endParaRPr lang="en-US" dirty="0"/>
          </a:p>
          <a:p>
            <a:pPr marL="285750" indent="-285750">
              <a:lnSpc>
                <a:spcPct val="150000"/>
              </a:lnSpc>
              <a:buFont typeface="Arial" panose="020B0604020202020204" pitchFamily="34" charset="0"/>
              <a:buChar char="•"/>
            </a:pPr>
            <a:r>
              <a:rPr lang="en-US" sz="2400" b="0" dirty="0"/>
              <a:t>Different model versions produce slightly different outputs. </a:t>
            </a:r>
          </a:p>
          <a:p>
            <a:pPr marL="285750" indent="-285750">
              <a:lnSpc>
                <a:spcPct val="150000"/>
              </a:lnSpc>
              <a:buFont typeface="Arial" panose="020B0604020202020204" pitchFamily="34" charset="0"/>
              <a:buChar char="•"/>
            </a:pPr>
            <a:r>
              <a:rPr lang="en-US" sz="2400" b="0" dirty="0"/>
              <a:t>Additional details will be offered in tomorrow’s workshop.</a:t>
            </a:r>
          </a:p>
        </p:txBody>
      </p:sp>
      <p:sp>
        <p:nvSpPr>
          <p:cNvPr id="4" name="Textfeld 3">
            <a:extLst>
              <a:ext uri="{FF2B5EF4-FFF2-40B4-BE49-F238E27FC236}">
                <a16:creationId xmlns:a16="http://schemas.microsoft.com/office/drawing/2014/main" id="{DABBEDF4-6D4F-3A01-6536-B84859E39C4D}"/>
              </a:ext>
            </a:extLst>
          </p:cNvPr>
          <p:cNvSpPr txBox="1"/>
          <p:nvPr/>
        </p:nvSpPr>
        <p:spPr>
          <a:xfrm>
            <a:off x="-1301262" y="949569"/>
            <a:ext cx="184731" cy="461665"/>
          </a:xfrm>
          <a:prstGeom prst="rect">
            <a:avLst/>
          </a:prstGeom>
          <a:noFill/>
        </p:spPr>
        <p:txBody>
          <a:bodyPr wrap="none" rtlCol="0">
            <a:spAutoFit/>
          </a:bodyPr>
          <a:lstStyle/>
          <a:p>
            <a:endParaRPr lang="de-DE" dirty="0"/>
          </a:p>
        </p:txBody>
      </p:sp>
      <p:sp>
        <p:nvSpPr>
          <p:cNvPr id="5" name="Textfeld 4">
            <a:extLst>
              <a:ext uri="{FF2B5EF4-FFF2-40B4-BE49-F238E27FC236}">
                <a16:creationId xmlns:a16="http://schemas.microsoft.com/office/drawing/2014/main" id="{83D2484F-33B3-6729-E35E-98F7019062E1}"/>
              </a:ext>
            </a:extLst>
          </p:cNvPr>
          <p:cNvSpPr txBox="1"/>
          <p:nvPr/>
        </p:nvSpPr>
        <p:spPr>
          <a:xfrm>
            <a:off x="13000892" y="1195754"/>
            <a:ext cx="184731" cy="461665"/>
          </a:xfrm>
          <a:prstGeom prst="rect">
            <a:avLst/>
          </a:prstGeom>
          <a:noFill/>
        </p:spPr>
        <p:txBody>
          <a:bodyPr wrap="none" rtlCol="0">
            <a:spAutoFit/>
          </a:bodyPr>
          <a:lstStyle/>
          <a:p>
            <a:endParaRPr lang="de-DE" dirty="0"/>
          </a:p>
        </p:txBody>
      </p:sp>
      <p:sp>
        <p:nvSpPr>
          <p:cNvPr id="6" name="Textfeld 5">
            <a:extLst>
              <a:ext uri="{FF2B5EF4-FFF2-40B4-BE49-F238E27FC236}">
                <a16:creationId xmlns:a16="http://schemas.microsoft.com/office/drawing/2014/main" id="{AB5EA481-2AA6-FAAF-17E5-EB1DB8677063}"/>
              </a:ext>
            </a:extLst>
          </p:cNvPr>
          <p:cNvSpPr txBox="1"/>
          <p:nvPr/>
        </p:nvSpPr>
        <p:spPr>
          <a:xfrm flipV="1">
            <a:off x="-36834" y="1903603"/>
            <a:ext cx="45719" cy="136212"/>
          </a:xfrm>
          <a:prstGeom prst="rect">
            <a:avLst/>
          </a:prstGeom>
          <a:noFill/>
        </p:spPr>
        <p:txBody>
          <a:bodyPr wrap="square" rtlCol="0">
            <a:spAutoFit/>
          </a:bodyPr>
          <a:lstStyle/>
          <a:p>
            <a:endParaRPr lang="de-DE" dirty="0"/>
          </a:p>
        </p:txBody>
      </p:sp>
      <p:sp>
        <p:nvSpPr>
          <p:cNvPr id="7" name="Textfeld 6">
            <a:extLst>
              <a:ext uri="{FF2B5EF4-FFF2-40B4-BE49-F238E27FC236}">
                <a16:creationId xmlns:a16="http://schemas.microsoft.com/office/drawing/2014/main" id="{FB7E0BC4-D26E-477B-5B23-434A60EEFE92}"/>
              </a:ext>
            </a:extLst>
          </p:cNvPr>
          <p:cNvSpPr txBox="1"/>
          <p:nvPr/>
        </p:nvSpPr>
        <p:spPr>
          <a:xfrm>
            <a:off x="-375138" y="1735015"/>
            <a:ext cx="184731" cy="461665"/>
          </a:xfrm>
          <a:prstGeom prst="rect">
            <a:avLst/>
          </a:prstGeom>
          <a:noFill/>
        </p:spPr>
        <p:txBody>
          <a:bodyPr wrap="none" rtlCol="0">
            <a:spAutoFit/>
          </a:bodyPr>
          <a:lstStyle/>
          <a:p>
            <a:endParaRPr lang="de-DE"/>
          </a:p>
        </p:txBody>
      </p:sp>
    </p:spTree>
    <p:extLst>
      <p:ext uri="{BB962C8B-B14F-4D97-AF65-F5344CB8AC3E}">
        <p14:creationId xmlns:p14="http://schemas.microsoft.com/office/powerpoint/2010/main" val="3853642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10869-E3C3-4E0F-9C8D-B5472A2E3525}"/>
              </a:ext>
            </a:extLst>
          </p:cNvPr>
          <p:cNvSpPr>
            <a:spLocks noGrp="1"/>
          </p:cNvSpPr>
          <p:nvPr>
            <p:ph type="title"/>
          </p:nvPr>
        </p:nvSpPr>
        <p:spPr/>
        <p:txBody>
          <a:bodyPr>
            <a:normAutofit/>
          </a:bodyPr>
          <a:lstStyle/>
          <a:p>
            <a:r>
              <a:rPr lang="en-US" dirty="0"/>
              <a:t>Excel Macro - .</a:t>
            </a:r>
            <a:r>
              <a:rPr lang="en-US" dirty="0" err="1"/>
              <a:t>xlsm</a:t>
            </a:r>
            <a:r>
              <a:rPr lang="en-US" dirty="0"/>
              <a:t> to .csv</a:t>
            </a:r>
          </a:p>
        </p:txBody>
      </p:sp>
      <p:sp>
        <p:nvSpPr>
          <p:cNvPr id="3" name="Content Placeholder 2">
            <a:extLst>
              <a:ext uri="{FF2B5EF4-FFF2-40B4-BE49-F238E27FC236}">
                <a16:creationId xmlns:a16="http://schemas.microsoft.com/office/drawing/2014/main" id="{F6B0E436-EDD9-4709-AF08-0411545A6E82}"/>
              </a:ext>
            </a:extLst>
          </p:cNvPr>
          <p:cNvSpPr>
            <a:spLocks noGrp="1"/>
          </p:cNvSpPr>
          <p:nvPr>
            <p:ph idx="1"/>
          </p:nvPr>
        </p:nvSpPr>
        <p:spPr>
          <a:xfrm>
            <a:off x="406400" y="1069975"/>
            <a:ext cx="11176000" cy="4718049"/>
          </a:xfrm>
        </p:spPr>
        <p:txBody>
          <a:bodyPr>
            <a:normAutofit/>
          </a:bodyPr>
          <a:lstStyle/>
          <a:p>
            <a:r>
              <a:rPr lang="en-US" sz="2000" b="0" dirty="0"/>
              <a:t>This visual basic macro in Excel allows us trim the heavily annotated .</a:t>
            </a:r>
            <a:r>
              <a:rPr lang="en-US" sz="2000" b="0" dirty="0" err="1"/>
              <a:t>xslm</a:t>
            </a:r>
            <a:r>
              <a:rPr lang="en-US" sz="2000" b="0" dirty="0"/>
              <a:t> file to an input file readable by the model:</a:t>
            </a:r>
          </a:p>
        </p:txBody>
      </p:sp>
      <p:pic>
        <p:nvPicPr>
          <p:cNvPr id="5" name="Picture 4">
            <a:extLst>
              <a:ext uri="{FF2B5EF4-FFF2-40B4-BE49-F238E27FC236}">
                <a16:creationId xmlns:a16="http://schemas.microsoft.com/office/drawing/2014/main" id="{882E009E-31BC-4904-9D3B-83B41A7A27A2}"/>
              </a:ext>
            </a:extLst>
          </p:cNvPr>
          <p:cNvPicPr>
            <a:picLocks noChangeAspect="1"/>
          </p:cNvPicPr>
          <p:nvPr/>
        </p:nvPicPr>
        <p:blipFill>
          <a:blip r:embed="rId2"/>
          <a:stretch>
            <a:fillRect/>
          </a:stretch>
        </p:blipFill>
        <p:spPr>
          <a:xfrm>
            <a:off x="1792750" y="1794364"/>
            <a:ext cx="8383849" cy="3090014"/>
          </a:xfrm>
          <a:prstGeom prst="rect">
            <a:avLst/>
          </a:prstGeom>
        </p:spPr>
      </p:pic>
      <p:sp>
        <p:nvSpPr>
          <p:cNvPr id="6" name="TextBox 5">
            <a:extLst>
              <a:ext uri="{FF2B5EF4-FFF2-40B4-BE49-F238E27FC236}">
                <a16:creationId xmlns:a16="http://schemas.microsoft.com/office/drawing/2014/main" id="{E192B510-3703-4904-8BE9-3CA7CCE87A69}"/>
              </a:ext>
            </a:extLst>
          </p:cNvPr>
          <p:cNvSpPr txBox="1"/>
          <p:nvPr/>
        </p:nvSpPr>
        <p:spPr>
          <a:xfrm>
            <a:off x="406400" y="4884378"/>
            <a:ext cx="11175999" cy="1323439"/>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2000" dirty="0">
                <a:solidFill>
                  <a:schemeClr val="tx1">
                    <a:lumMod val="75000"/>
                    <a:lumOff val="25000"/>
                  </a:schemeClr>
                </a:solidFill>
                <a:ea typeface="ＭＳ Ｐゴシック" charset="0"/>
                <a:cs typeface="Arial" pitchFamily="34" charset="0"/>
              </a:rPr>
              <a:t>The separation between the user-interface and .csv file enables the user to create and save many different model set-ups, but only one input file.</a:t>
            </a:r>
          </a:p>
          <a:p>
            <a:pPr marL="285750" indent="-285750">
              <a:buFont typeface="Arial" panose="020B0604020202020204" pitchFamily="34" charset="0"/>
              <a:buChar char="•"/>
            </a:pPr>
            <a:r>
              <a:rPr lang="en-US" sz="2000" dirty="0">
                <a:solidFill>
                  <a:schemeClr val="tx1">
                    <a:lumMod val="75000"/>
                    <a:lumOff val="25000"/>
                  </a:schemeClr>
                </a:solidFill>
                <a:latin typeface="Arial"/>
                <a:ea typeface="ＭＳ Ｐゴシック"/>
                <a:cs typeface="Arial"/>
              </a:rPr>
              <a:t>Additionally, a python script based on the ‘pandas’ module can serve this function, as macros are blocked by security settings on some USACE computers.</a:t>
            </a:r>
          </a:p>
        </p:txBody>
      </p:sp>
    </p:spTree>
    <p:extLst>
      <p:ext uri="{BB962C8B-B14F-4D97-AF65-F5344CB8AC3E}">
        <p14:creationId xmlns:p14="http://schemas.microsoft.com/office/powerpoint/2010/main" val="35508049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BB774-D732-48E6-91FB-664C44EE6B2F}"/>
              </a:ext>
            </a:extLst>
          </p:cNvPr>
          <p:cNvSpPr>
            <a:spLocks noGrp="1"/>
          </p:cNvSpPr>
          <p:nvPr>
            <p:ph type="title"/>
          </p:nvPr>
        </p:nvSpPr>
        <p:spPr/>
        <p:txBody>
          <a:bodyPr>
            <a:normAutofit/>
          </a:bodyPr>
          <a:lstStyle/>
          <a:p>
            <a:r>
              <a:rPr lang="en-US" dirty="0"/>
              <a:t>W2Control GUI</a:t>
            </a:r>
          </a:p>
        </p:txBody>
      </p:sp>
      <p:sp>
        <p:nvSpPr>
          <p:cNvPr id="3" name="Content Placeholder 2">
            <a:extLst>
              <a:ext uri="{FF2B5EF4-FFF2-40B4-BE49-F238E27FC236}">
                <a16:creationId xmlns:a16="http://schemas.microsoft.com/office/drawing/2014/main" id="{B99CF856-530E-44AE-931C-2B3DB1DAC263}"/>
              </a:ext>
            </a:extLst>
          </p:cNvPr>
          <p:cNvSpPr>
            <a:spLocks noGrp="1"/>
          </p:cNvSpPr>
          <p:nvPr>
            <p:ph idx="1"/>
          </p:nvPr>
        </p:nvSpPr>
        <p:spPr>
          <a:xfrm>
            <a:off x="406400" y="1122571"/>
            <a:ext cx="5279291" cy="422031"/>
          </a:xfrm>
        </p:spPr>
        <p:txBody>
          <a:bodyPr>
            <a:normAutofit/>
          </a:bodyPr>
          <a:lstStyle/>
          <a:p>
            <a:pPr marL="0" indent="0">
              <a:buNone/>
            </a:pPr>
            <a:r>
              <a:rPr lang="en-US" sz="1600" b="0" dirty="0">
                <a:latin typeface="+mn-lt"/>
                <a:ea typeface="ＭＳ Ｐゴシック"/>
                <a:cs typeface="Arial"/>
              </a:rPr>
              <a:t>The interface prior to the .</a:t>
            </a:r>
            <a:r>
              <a:rPr lang="en-US" sz="1600" b="0" dirty="0" err="1">
                <a:latin typeface="+mn-lt"/>
                <a:ea typeface="ＭＳ Ｐゴシック"/>
                <a:cs typeface="Arial"/>
              </a:rPr>
              <a:t>xlsm</a:t>
            </a:r>
            <a:r>
              <a:rPr lang="en-US" sz="1600" b="0" dirty="0">
                <a:latin typeface="+mn-lt"/>
                <a:ea typeface="ＭＳ Ｐゴシック"/>
                <a:cs typeface="Arial"/>
              </a:rPr>
              <a:t> file absorbs the .</a:t>
            </a:r>
            <a:r>
              <a:rPr lang="en-US" sz="1600" b="0" dirty="0" err="1">
                <a:latin typeface="+mn-lt"/>
                <a:ea typeface="ＭＳ Ｐゴシック"/>
                <a:cs typeface="Arial"/>
              </a:rPr>
              <a:t>npt</a:t>
            </a:r>
            <a:r>
              <a:rPr lang="en-US" sz="1600" b="0" dirty="0">
                <a:latin typeface="+mn-lt"/>
                <a:ea typeface="ＭＳ Ｐゴシック"/>
                <a:cs typeface="Arial"/>
              </a:rPr>
              <a:t> file:</a:t>
            </a:r>
          </a:p>
        </p:txBody>
      </p:sp>
      <p:pic>
        <p:nvPicPr>
          <p:cNvPr id="5" name="Picture 4">
            <a:extLst>
              <a:ext uri="{FF2B5EF4-FFF2-40B4-BE49-F238E27FC236}">
                <a16:creationId xmlns:a16="http://schemas.microsoft.com/office/drawing/2014/main" id="{18FB217D-CFAE-47CE-8042-4D968A1E269F}"/>
              </a:ext>
            </a:extLst>
          </p:cNvPr>
          <p:cNvPicPr>
            <a:picLocks noChangeAspect="1"/>
          </p:cNvPicPr>
          <p:nvPr/>
        </p:nvPicPr>
        <p:blipFill>
          <a:blip r:embed="rId2"/>
          <a:stretch>
            <a:fillRect/>
          </a:stretch>
        </p:blipFill>
        <p:spPr>
          <a:xfrm>
            <a:off x="435081" y="1489723"/>
            <a:ext cx="5087727" cy="4746411"/>
          </a:xfrm>
          <a:prstGeom prst="rect">
            <a:avLst/>
          </a:prstGeom>
        </p:spPr>
      </p:pic>
      <p:sp>
        <p:nvSpPr>
          <p:cNvPr id="6" name="Content Placeholder 2">
            <a:extLst>
              <a:ext uri="{FF2B5EF4-FFF2-40B4-BE49-F238E27FC236}">
                <a16:creationId xmlns:a16="http://schemas.microsoft.com/office/drawing/2014/main" id="{F05A9F1E-8948-4633-AD58-89D49D3A26AA}"/>
              </a:ext>
            </a:extLst>
          </p:cNvPr>
          <p:cNvSpPr txBox="1">
            <a:spLocks/>
          </p:cNvSpPr>
          <p:nvPr/>
        </p:nvSpPr>
        <p:spPr>
          <a:xfrm>
            <a:off x="5858354" y="1115587"/>
            <a:ext cx="5927246" cy="52808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solidFill>
                  <a:schemeClr val="tx1">
                    <a:lumMod val="75000"/>
                    <a:lumOff val="25000"/>
                  </a:schemeClr>
                </a:solidFill>
                <a:ea typeface="ＭＳ Ｐゴシック" charset="0"/>
                <a:cs typeface="Arial" pitchFamily="34" charset="0"/>
              </a:rPr>
              <a:t>A Python tool under development will move the control file .csv in a similar way to the W2Control GUI:s:</a:t>
            </a:r>
          </a:p>
        </p:txBody>
      </p:sp>
      <p:pic>
        <p:nvPicPr>
          <p:cNvPr id="7" name="Picture 6" descr="A screenshot of a cell phone&#10;&#10;Description automatically generated">
            <a:extLst>
              <a:ext uri="{FF2B5EF4-FFF2-40B4-BE49-F238E27FC236}">
                <a16:creationId xmlns:a16="http://schemas.microsoft.com/office/drawing/2014/main" id="{8217B7D5-9CE4-4CC4-B2EA-5A1BE6823F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8354" y="1678166"/>
            <a:ext cx="5898565" cy="4051090"/>
          </a:xfrm>
          <a:prstGeom prst="rect">
            <a:avLst/>
          </a:prstGeom>
        </p:spPr>
      </p:pic>
    </p:spTree>
    <p:extLst>
      <p:ext uri="{BB962C8B-B14F-4D97-AF65-F5344CB8AC3E}">
        <p14:creationId xmlns:p14="http://schemas.microsoft.com/office/powerpoint/2010/main" val="31374406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pPr algn="ctr"/>
            <a:r>
              <a:rPr lang="en-US" dirty="0">
                <a:solidFill>
                  <a:schemeClr val="tx1"/>
                </a:solidFill>
                <a:latin typeface="+mj-lt"/>
              </a:rPr>
              <a:t>Questions?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15</a:t>
            </a:fld>
            <a:endParaRPr lang="en-US"/>
          </a:p>
        </p:txBody>
      </p:sp>
      <p:pic>
        <p:nvPicPr>
          <p:cNvPr id="4" name="Picture 3">
            <a:extLst>
              <a:ext uri="{FF2B5EF4-FFF2-40B4-BE49-F238E27FC236}">
                <a16:creationId xmlns:a16="http://schemas.microsoft.com/office/drawing/2014/main" id="{3FBDC0FE-2D3C-8007-DE6D-85411A15DCB9}"/>
              </a:ext>
            </a:extLst>
          </p:cNvPr>
          <p:cNvPicPr>
            <a:picLocks noChangeAspect="1"/>
          </p:cNvPicPr>
          <p:nvPr/>
        </p:nvPicPr>
        <p:blipFill>
          <a:blip r:embed="rId2"/>
          <a:stretch>
            <a:fillRect/>
          </a:stretch>
        </p:blipFill>
        <p:spPr>
          <a:xfrm>
            <a:off x="1442385" y="964654"/>
            <a:ext cx="9307229" cy="5231874"/>
          </a:xfrm>
          <a:prstGeom prst="rect">
            <a:avLst/>
          </a:prstGeom>
        </p:spPr>
      </p:pic>
      <p:pic>
        <p:nvPicPr>
          <p:cNvPr id="3" name="Picture 3">
            <a:extLst>
              <a:ext uri="{FF2B5EF4-FFF2-40B4-BE49-F238E27FC236}">
                <a16:creationId xmlns:a16="http://schemas.microsoft.com/office/drawing/2014/main" id="{3F4FF284-1579-6DC8-603E-D12CCAB1FF4D}"/>
              </a:ext>
            </a:extLst>
          </p:cNvPr>
          <p:cNvPicPr>
            <a:picLocks noChangeAspect="1"/>
          </p:cNvPicPr>
          <p:nvPr/>
        </p:nvPicPr>
        <p:blipFill>
          <a:blip r:embed="rId2"/>
          <a:stretch>
            <a:fillRect/>
          </a:stretch>
        </p:blipFill>
        <p:spPr>
          <a:xfrm>
            <a:off x="1442385" y="1005685"/>
            <a:ext cx="9307229" cy="5231874"/>
          </a:xfrm>
          <a:prstGeom prst="rect">
            <a:avLst/>
          </a:prstGeom>
        </p:spPr>
      </p:pic>
    </p:spTree>
    <p:extLst>
      <p:ext uri="{BB962C8B-B14F-4D97-AF65-F5344CB8AC3E}">
        <p14:creationId xmlns:p14="http://schemas.microsoft.com/office/powerpoint/2010/main" val="3616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DA6BF-64F9-531C-21DA-6735B1B6C1E6}"/>
              </a:ext>
            </a:extLst>
          </p:cNvPr>
          <p:cNvSpPr>
            <a:spLocks noGrp="1"/>
          </p:cNvSpPr>
          <p:nvPr>
            <p:ph type="title"/>
          </p:nvPr>
        </p:nvSpPr>
        <p:spPr/>
        <p:txBody>
          <a:bodyPr/>
          <a:lstStyle/>
          <a:p>
            <a:r>
              <a:rPr lang="en-US" dirty="0"/>
              <a:t>Presentation Overview</a:t>
            </a:r>
          </a:p>
        </p:txBody>
      </p:sp>
      <p:sp>
        <p:nvSpPr>
          <p:cNvPr id="3" name="Content Placeholder 2">
            <a:extLst>
              <a:ext uri="{FF2B5EF4-FFF2-40B4-BE49-F238E27FC236}">
                <a16:creationId xmlns:a16="http://schemas.microsoft.com/office/drawing/2014/main" id="{E2CD4D79-D88E-8F4E-3856-9E81ECE5E7F3}"/>
              </a:ext>
            </a:extLst>
          </p:cNvPr>
          <p:cNvSpPr>
            <a:spLocks noGrp="1"/>
          </p:cNvSpPr>
          <p:nvPr>
            <p:ph idx="1"/>
          </p:nvPr>
        </p:nvSpPr>
        <p:spPr>
          <a:xfrm>
            <a:off x="570034" y="993170"/>
            <a:ext cx="11012366" cy="4718049"/>
          </a:xfrm>
        </p:spPr>
        <p:txBody>
          <a:bodyPr>
            <a:normAutofit/>
          </a:bodyPr>
          <a:lstStyle/>
          <a:p>
            <a:r>
              <a:rPr lang="en-US" sz="2000" b="0" dirty="0">
                <a:latin typeface="Arial"/>
                <a:ea typeface="ＭＳ Ｐゴシック"/>
                <a:cs typeface="Arial"/>
              </a:rPr>
              <a:t>We will cover the most important utilities included in the CE-QUAL-W2 v45 download:</a:t>
            </a:r>
          </a:p>
          <a:p>
            <a:endParaRPr lang="en-US" sz="2000" b="0" dirty="0"/>
          </a:p>
          <a:p>
            <a:pPr marL="342900" indent="-342900">
              <a:buFont typeface="Arial" panose="05000000000000000000" pitchFamily="2" charset="2"/>
              <a:buChar char="•"/>
            </a:pPr>
            <a:r>
              <a:rPr lang="en-US" sz="2000" b="0" dirty="0">
                <a:latin typeface="Arial"/>
                <a:ea typeface="ＭＳ Ｐゴシック"/>
                <a:cs typeface="Arial"/>
              </a:rPr>
              <a:t>Version 4.5</a:t>
            </a:r>
          </a:p>
          <a:p>
            <a:pPr lvl="2"/>
            <a:r>
              <a:rPr lang="en-US" sz="2000" b="0" dirty="0" err="1">
                <a:latin typeface="Arial"/>
                <a:cs typeface="Arial"/>
              </a:rPr>
              <a:t>Waterbalance</a:t>
            </a:r>
            <a:endParaRPr lang="en-US" sz="2000" b="0" dirty="0"/>
          </a:p>
          <a:p>
            <a:pPr lvl="2"/>
            <a:r>
              <a:rPr lang="en-US" sz="2000" b="0" dirty="0">
                <a:latin typeface="Arial"/>
                <a:cs typeface="Arial"/>
              </a:rPr>
              <a:t>W2tools post-processor</a:t>
            </a:r>
          </a:p>
          <a:p>
            <a:pPr lvl="2"/>
            <a:r>
              <a:rPr lang="en-US" sz="2000" b="0" dirty="0">
                <a:latin typeface="Arial"/>
                <a:cs typeface="Arial"/>
              </a:rPr>
              <a:t>Control File Version Converter </a:t>
            </a:r>
            <a:endParaRPr lang="en-US" sz="2000" b="0" dirty="0"/>
          </a:p>
          <a:p>
            <a:pPr lvl="2"/>
            <a:r>
              <a:rPr lang="en-US" sz="2000" b="0" dirty="0">
                <a:latin typeface="Arial"/>
                <a:cs typeface="Arial"/>
              </a:rPr>
              <a:t>Excel Macro</a:t>
            </a:r>
          </a:p>
          <a:p>
            <a:pPr marL="285750" indent="-285750">
              <a:buFont typeface="Arial" panose="020B0604020202020204" pitchFamily="34" charset="0"/>
              <a:buChar char="•"/>
            </a:pPr>
            <a:r>
              <a:rPr lang="en-US" sz="2000" b="0" dirty="0">
                <a:latin typeface="Arial"/>
                <a:ea typeface="ＭＳ Ｐゴシック"/>
                <a:cs typeface="Arial"/>
              </a:rPr>
              <a:t>Previous versions</a:t>
            </a:r>
          </a:p>
          <a:p>
            <a:pPr lvl="2"/>
            <a:r>
              <a:rPr lang="en-US" sz="2000" b="0" dirty="0">
                <a:latin typeface="Arial"/>
                <a:cs typeface="Arial"/>
              </a:rPr>
              <a:t>W2Control GUI</a:t>
            </a:r>
          </a:p>
          <a:p>
            <a:pPr marL="285750" indent="-285750">
              <a:buFont typeface="Arial" panose="020B0604020202020204" pitchFamily="34" charset="0"/>
              <a:buChar char="•"/>
            </a:pPr>
            <a:r>
              <a:rPr lang="en-US" sz="2000" b="0" dirty="0">
                <a:latin typeface="Arial"/>
                <a:ea typeface="ＭＳ Ｐゴシック"/>
                <a:cs typeface="Arial"/>
              </a:rPr>
              <a:t>Features under development</a:t>
            </a:r>
          </a:p>
          <a:p>
            <a:pPr lvl="2"/>
            <a:r>
              <a:rPr lang="en-US" sz="2000" b="0" dirty="0">
                <a:latin typeface="Arial"/>
                <a:cs typeface="Arial"/>
              </a:rPr>
              <a:t>Control file parser</a:t>
            </a:r>
          </a:p>
          <a:p>
            <a:pPr lvl="2"/>
            <a:r>
              <a:rPr lang="en-US" sz="2000" b="0" dirty="0">
                <a:latin typeface="Arial"/>
                <a:cs typeface="Arial"/>
              </a:rPr>
              <a:t>Python .</a:t>
            </a:r>
            <a:r>
              <a:rPr lang="en-US" sz="2000" b="0" dirty="0" err="1">
                <a:latin typeface="Arial"/>
                <a:cs typeface="Arial"/>
              </a:rPr>
              <a:t>xlsm</a:t>
            </a:r>
            <a:r>
              <a:rPr lang="en-US" sz="2000" b="0" dirty="0">
                <a:latin typeface="Arial"/>
                <a:cs typeface="Arial"/>
              </a:rPr>
              <a:t> to .csv converter</a:t>
            </a:r>
            <a:endParaRPr lang="en-US" sz="2000" b="0" dirty="0"/>
          </a:p>
          <a:p>
            <a:pPr lvl="1" indent="-213995"/>
            <a:endParaRPr lang="en-US" sz="2000" b="0" dirty="0"/>
          </a:p>
          <a:p>
            <a:pPr lvl="1" indent="-213995"/>
            <a:endParaRPr lang="en-US" sz="2000" b="0" dirty="0"/>
          </a:p>
        </p:txBody>
      </p:sp>
    </p:spTree>
    <p:extLst>
      <p:ext uri="{BB962C8B-B14F-4D97-AF65-F5344CB8AC3E}">
        <p14:creationId xmlns:p14="http://schemas.microsoft.com/office/powerpoint/2010/main" val="3982587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C144A-74AE-C1E3-193E-C639F08EBD2B}"/>
              </a:ext>
            </a:extLst>
          </p:cNvPr>
          <p:cNvSpPr>
            <a:spLocks noGrp="1"/>
          </p:cNvSpPr>
          <p:nvPr>
            <p:ph type="title"/>
          </p:nvPr>
        </p:nvSpPr>
        <p:spPr/>
        <p:txBody>
          <a:bodyPr/>
          <a:lstStyle/>
          <a:p>
            <a:r>
              <a:rPr lang="en-US" dirty="0"/>
              <a:t>Water Balance Utility</a:t>
            </a:r>
          </a:p>
        </p:txBody>
      </p:sp>
      <p:sp>
        <p:nvSpPr>
          <p:cNvPr id="3" name="Content Placeholder 2">
            <a:extLst>
              <a:ext uri="{FF2B5EF4-FFF2-40B4-BE49-F238E27FC236}">
                <a16:creationId xmlns:a16="http://schemas.microsoft.com/office/drawing/2014/main" id="{05712E78-1CD0-CE43-6F42-D55B88704E90}"/>
              </a:ext>
            </a:extLst>
          </p:cNvPr>
          <p:cNvSpPr>
            <a:spLocks noGrp="1"/>
          </p:cNvSpPr>
          <p:nvPr>
            <p:ph idx="1"/>
          </p:nvPr>
        </p:nvSpPr>
        <p:spPr>
          <a:xfrm>
            <a:off x="406400" y="1225550"/>
            <a:ext cx="11023600" cy="4718049"/>
          </a:xfrm>
        </p:spPr>
        <p:txBody>
          <a:bodyPr>
            <a:normAutofit/>
          </a:bodyPr>
          <a:lstStyle/>
          <a:p>
            <a:pPr marL="285750" indent="-285750">
              <a:buFont typeface="Arial" panose="020B0604020202020204" pitchFamily="34" charset="0"/>
              <a:buChar char="•"/>
            </a:pPr>
            <a:r>
              <a:rPr lang="en-US" sz="2000" dirty="0"/>
              <a:t>Waterbalance.exe</a:t>
            </a:r>
            <a:r>
              <a:rPr lang="en-US" sz="2000" b="0" dirty="0"/>
              <a:t> is one of the most important W2 utilities:</a:t>
            </a:r>
          </a:p>
          <a:p>
            <a:pPr marL="1146175" lvl="2" indent="-285750"/>
            <a:r>
              <a:rPr lang="en-US" sz="1700" b="0" dirty="0"/>
              <a:t>Calculates ungauged flows by comparing the stages calculated by W2 at a flow control structure such as a dam or gate, with observed stages from a real-life gage. </a:t>
            </a:r>
          </a:p>
          <a:p>
            <a:pPr marL="1146175" lvl="2" indent="-285750"/>
            <a:r>
              <a:rPr lang="en-US" sz="1700" b="0" dirty="0"/>
              <a:t>Closely resembles the ungauged flow utility in HEC-RAS.</a:t>
            </a:r>
          </a:p>
          <a:p>
            <a:pPr lvl="1" indent="0">
              <a:buNone/>
            </a:pPr>
            <a:endParaRPr lang="en-US" sz="2000" b="0" dirty="0"/>
          </a:p>
          <a:p>
            <a:pPr marL="285750" indent="-285750">
              <a:buFont typeface="Arial" panose="020B0604020202020204" pitchFamily="34" charset="0"/>
              <a:buChar char="•"/>
            </a:pPr>
            <a:r>
              <a:rPr lang="en-US" sz="2000" b="0" dirty="0"/>
              <a:t>From the Model Utilities user-manual:</a:t>
            </a:r>
          </a:p>
          <a:p>
            <a:pPr lvl="1" indent="0">
              <a:buNone/>
            </a:pPr>
            <a:r>
              <a:rPr lang="en-US" sz="2000" b="0" i="1" dirty="0"/>
              <a:t>The water balance utility can be used for lakes and reservoirs in which water surface elevations are a function of inflows and controlled outflows from the system. The utility computes the flows necessary to match observed water surface elevations (typically taken at the dam) and outputs them to the </a:t>
            </a:r>
            <a:r>
              <a:rPr lang="en-US" sz="2000" i="1" dirty="0"/>
              <a:t>qwb.opt</a:t>
            </a:r>
            <a:r>
              <a:rPr lang="en-US" sz="2000" b="0" i="1" dirty="0"/>
              <a:t> file. This file is composed of a Julian date and an inflow (m3 sec-1 ).</a:t>
            </a:r>
            <a:endParaRPr lang="en-US" sz="2000" b="0" dirty="0"/>
          </a:p>
        </p:txBody>
      </p:sp>
    </p:spTree>
    <p:extLst>
      <p:ext uri="{BB962C8B-B14F-4D97-AF65-F5344CB8AC3E}">
        <p14:creationId xmlns:p14="http://schemas.microsoft.com/office/powerpoint/2010/main" val="531112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B56E3-C2AC-F7B6-B082-F7DEF936A049}"/>
              </a:ext>
            </a:extLst>
          </p:cNvPr>
          <p:cNvSpPr>
            <a:spLocks noGrp="1"/>
          </p:cNvSpPr>
          <p:nvPr>
            <p:ph type="title"/>
          </p:nvPr>
        </p:nvSpPr>
        <p:spPr/>
        <p:txBody>
          <a:bodyPr/>
          <a:lstStyle/>
          <a:p>
            <a:r>
              <a:rPr lang="en-US" dirty="0"/>
              <a:t>Water Balance Utility</a:t>
            </a:r>
          </a:p>
        </p:txBody>
      </p:sp>
      <p:pic>
        <p:nvPicPr>
          <p:cNvPr id="5" name="Picture 4">
            <a:extLst>
              <a:ext uri="{FF2B5EF4-FFF2-40B4-BE49-F238E27FC236}">
                <a16:creationId xmlns:a16="http://schemas.microsoft.com/office/drawing/2014/main" id="{A922298B-39B7-7949-D390-389EA82A8BC6}"/>
              </a:ext>
            </a:extLst>
          </p:cNvPr>
          <p:cNvPicPr>
            <a:picLocks noChangeAspect="1"/>
          </p:cNvPicPr>
          <p:nvPr/>
        </p:nvPicPr>
        <p:blipFill>
          <a:blip r:embed="rId2"/>
          <a:stretch>
            <a:fillRect/>
          </a:stretch>
        </p:blipFill>
        <p:spPr>
          <a:xfrm>
            <a:off x="1263128" y="1081093"/>
            <a:ext cx="9317269" cy="5124498"/>
          </a:xfrm>
          <a:prstGeom prst="rect">
            <a:avLst/>
          </a:prstGeom>
        </p:spPr>
      </p:pic>
    </p:spTree>
    <p:extLst>
      <p:ext uri="{BB962C8B-B14F-4D97-AF65-F5344CB8AC3E}">
        <p14:creationId xmlns:p14="http://schemas.microsoft.com/office/powerpoint/2010/main" val="2512922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72D4F-0429-08AE-CD90-39DF351E8C9E}"/>
              </a:ext>
            </a:extLst>
          </p:cNvPr>
          <p:cNvSpPr>
            <a:spLocks noGrp="1"/>
          </p:cNvSpPr>
          <p:nvPr>
            <p:ph type="title"/>
          </p:nvPr>
        </p:nvSpPr>
        <p:spPr>
          <a:xfrm>
            <a:off x="406400" y="274642"/>
            <a:ext cx="11176000" cy="1003957"/>
          </a:xfrm>
        </p:spPr>
        <p:txBody>
          <a:bodyPr/>
          <a:lstStyle/>
          <a:p>
            <a:r>
              <a:rPr lang="en-US" sz="2800" dirty="0"/>
              <a:t>Water Balance Utility – How to adjust the model after running</a:t>
            </a:r>
          </a:p>
        </p:txBody>
      </p:sp>
      <p:pic>
        <p:nvPicPr>
          <p:cNvPr id="5" name="Picture 4">
            <a:extLst>
              <a:ext uri="{FF2B5EF4-FFF2-40B4-BE49-F238E27FC236}">
                <a16:creationId xmlns:a16="http://schemas.microsoft.com/office/drawing/2014/main" id="{F81922EF-C9B1-420A-613F-D1FE6E670940}"/>
              </a:ext>
            </a:extLst>
          </p:cNvPr>
          <p:cNvPicPr>
            <a:picLocks noChangeAspect="1"/>
          </p:cNvPicPr>
          <p:nvPr/>
        </p:nvPicPr>
        <p:blipFill>
          <a:blip r:embed="rId2"/>
          <a:stretch>
            <a:fillRect/>
          </a:stretch>
        </p:blipFill>
        <p:spPr>
          <a:xfrm>
            <a:off x="495719" y="3520097"/>
            <a:ext cx="5739493" cy="1683693"/>
          </a:xfrm>
          <a:prstGeom prst="rect">
            <a:avLst/>
          </a:prstGeom>
        </p:spPr>
      </p:pic>
      <p:sp>
        <p:nvSpPr>
          <p:cNvPr id="8" name="TextBox 7">
            <a:extLst>
              <a:ext uri="{FF2B5EF4-FFF2-40B4-BE49-F238E27FC236}">
                <a16:creationId xmlns:a16="http://schemas.microsoft.com/office/drawing/2014/main" id="{ADF15E44-9D7B-4C13-5894-9239A071A99B}"/>
              </a:ext>
            </a:extLst>
          </p:cNvPr>
          <p:cNvSpPr txBox="1"/>
          <p:nvPr/>
        </p:nvSpPr>
        <p:spPr>
          <a:xfrm>
            <a:off x="6760998" y="1341144"/>
            <a:ext cx="5074495"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t>Computed flows can be negative, indicating underestimated outflow or overestimated inflow.</a:t>
            </a:r>
          </a:p>
          <a:p>
            <a:pPr marL="285750" indent="-285750">
              <a:buFont typeface="Arial" panose="020B0604020202020204" pitchFamily="34" charset="0"/>
              <a:buChar char="•"/>
            </a:pPr>
            <a:r>
              <a:rPr lang="en-US" sz="2000" dirty="0"/>
              <a:t>Inflows are typically added as distributed inflow, though not always the most accurate.</a:t>
            </a:r>
          </a:p>
          <a:p>
            <a:pPr marL="742950" lvl="1" indent="-285750">
              <a:buFont typeface="Arial" panose="020B0604020202020204" pitchFamily="34" charset="0"/>
              <a:buChar char="•"/>
            </a:pPr>
            <a:r>
              <a:rPr lang="en-US" sz="2000" dirty="0"/>
              <a:t>It is good to run sensitivity analysis on different ways to add/subtract flows.</a:t>
            </a:r>
          </a:p>
          <a:p>
            <a:pPr marL="285750" indent="-285750">
              <a:buFont typeface="Arial" panose="020B0604020202020204" pitchFamily="34" charset="0"/>
              <a:buChar char="•"/>
            </a:pPr>
            <a:r>
              <a:rPr lang="en-US" sz="2000" dirty="0"/>
              <a:t>Any additional flows need to have associated temperature and WQ concentrations.</a:t>
            </a:r>
          </a:p>
          <a:p>
            <a:pPr marL="285750" indent="-285750">
              <a:buFont typeface="Arial" panose="020B0604020202020204" pitchFamily="34" charset="0"/>
              <a:buChar char="•"/>
            </a:pPr>
            <a:r>
              <a:rPr lang="en-US" sz="2000" dirty="0"/>
              <a:t>Subtracted flows will have temperature and WQ concentrations equal to cell from which flows are removed.</a:t>
            </a:r>
          </a:p>
        </p:txBody>
      </p:sp>
      <p:sp>
        <p:nvSpPr>
          <p:cNvPr id="4" name="TextBox 3">
            <a:extLst>
              <a:ext uri="{FF2B5EF4-FFF2-40B4-BE49-F238E27FC236}">
                <a16:creationId xmlns:a16="http://schemas.microsoft.com/office/drawing/2014/main" id="{35AC041A-7D10-49B3-BF4F-AAD7D141E5ED}"/>
              </a:ext>
            </a:extLst>
          </p:cNvPr>
          <p:cNvSpPr txBox="1"/>
          <p:nvPr/>
        </p:nvSpPr>
        <p:spPr>
          <a:xfrm>
            <a:off x="380121" y="1296985"/>
            <a:ext cx="6172769" cy="1015663"/>
          </a:xfrm>
          <a:prstGeom prst="rect">
            <a:avLst/>
          </a:prstGeom>
          <a:noFill/>
        </p:spPr>
        <p:txBody>
          <a:bodyPr wrap="square" rtlCol="0">
            <a:spAutoFit/>
          </a:bodyPr>
          <a:lstStyle/>
          <a:p>
            <a:r>
              <a:rPr lang="en-US" sz="2000" dirty="0"/>
              <a:t>Iterative Process: We re-run the water balance utility with added inflows each time, producing an output file resembling the illustration below:</a:t>
            </a:r>
          </a:p>
        </p:txBody>
      </p:sp>
      <p:sp>
        <p:nvSpPr>
          <p:cNvPr id="6" name="Arrow: Down 5">
            <a:extLst>
              <a:ext uri="{FF2B5EF4-FFF2-40B4-BE49-F238E27FC236}">
                <a16:creationId xmlns:a16="http://schemas.microsoft.com/office/drawing/2014/main" id="{3430599F-F170-4416-83A2-E68F19AEEC4A}"/>
              </a:ext>
            </a:extLst>
          </p:cNvPr>
          <p:cNvSpPr/>
          <p:nvPr/>
        </p:nvSpPr>
        <p:spPr>
          <a:xfrm>
            <a:off x="3029619" y="2385774"/>
            <a:ext cx="520117" cy="1043226"/>
          </a:xfrm>
          <a:prstGeom prst="downArrow">
            <a:avLst/>
          </a:prstGeom>
          <a:solidFill>
            <a:srgbClr val="00B0F0">
              <a:alpha val="80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33906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8B603-09DC-4C35-75C2-F33ED5FCCDBF}"/>
              </a:ext>
            </a:extLst>
          </p:cNvPr>
          <p:cNvSpPr>
            <a:spLocks noGrp="1"/>
          </p:cNvSpPr>
          <p:nvPr>
            <p:ph type="title"/>
          </p:nvPr>
        </p:nvSpPr>
        <p:spPr/>
        <p:txBody>
          <a:bodyPr/>
          <a:lstStyle/>
          <a:p>
            <a:r>
              <a:rPr lang="en-US" dirty="0"/>
              <a:t>W2tools Post-Processor</a:t>
            </a:r>
          </a:p>
        </p:txBody>
      </p:sp>
      <p:sp>
        <p:nvSpPr>
          <p:cNvPr id="4" name="TextBox 3">
            <a:extLst>
              <a:ext uri="{FF2B5EF4-FFF2-40B4-BE49-F238E27FC236}">
                <a16:creationId xmlns:a16="http://schemas.microsoft.com/office/drawing/2014/main" id="{0D82B5A5-72E5-CC3D-38E5-3E102E2BB3DB}"/>
              </a:ext>
            </a:extLst>
          </p:cNvPr>
          <p:cNvSpPr txBox="1"/>
          <p:nvPr/>
        </p:nvSpPr>
        <p:spPr>
          <a:xfrm>
            <a:off x="425540" y="1128248"/>
            <a:ext cx="4063063" cy="2862322"/>
          </a:xfrm>
          <a:prstGeom prst="rect">
            <a:avLst/>
          </a:prstGeom>
          <a:noFill/>
        </p:spPr>
        <p:txBody>
          <a:bodyPr wrap="square" lIns="91440" tIns="45720" rIns="91440" bIns="45720" rtlCol="0" anchor="t">
            <a:spAutoFit/>
          </a:bodyPr>
          <a:lstStyle/>
          <a:p>
            <a:pPr marL="342900" indent="-342900">
              <a:buFont typeface="Arial" panose="020B0604020202020204" pitchFamily="34" charset="0"/>
              <a:buChar char="•"/>
            </a:pPr>
            <a:r>
              <a:rPr lang="en-US" sz="2000" dirty="0">
                <a:latin typeface="Arial"/>
                <a:ea typeface="ＭＳ Ｐゴシック"/>
                <a:cs typeface="Arial"/>
              </a:rPr>
              <a:t>W2_Post is a CE-QUAL-W2 post-processing tool created by DSI which reads in a binary file.</a:t>
            </a:r>
          </a:p>
          <a:p>
            <a:pPr marL="342900" indent="-342900">
              <a:buFont typeface="Arial" panose="020B0604020202020204" pitchFamily="34" charset="0"/>
              <a:buChar char="•"/>
            </a:pPr>
            <a:r>
              <a:rPr lang="en-US" sz="2000" dirty="0"/>
              <a:t>The name of the binary file is specified in the W2 control file.</a:t>
            </a:r>
          </a:p>
          <a:p>
            <a:pPr marL="342900" indent="-342900">
              <a:buFont typeface="Arial" panose="020B0604020202020204" pitchFamily="34" charset="0"/>
              <a:buChar char="•"/>
            </a:pPr>
            <a:r>
              <a:rPr lang="en-US" sz="2000" dirty="0"/>
              <a:t>This binary file contains nearly all data generated during the model run.  </a:t>
            </a:r>
          </a:p>
        </p:txBody>
      </p:sp>
      <p:pic>
        <p:nvPicPr>
          <p:cNvPr id="7" name="Picture 6">
            <a:extLst>
              <a:ext uri="{FF2B5EF4-FFF2-40B4-BE49-F238E27FC236}">
                <a16:creationId xmlns:a16="http://schemas.microsoft.com/office/drawing/2014/main" id="{60204ACF-0E45-72E4-FC14-B282567060BB}"/>
              </a:ext>
            </a:extLst>
          </p:cNvPr>
          <p:cNvPicPr>
            <a:picLocks noChangeAspect="1"/>
          </p:cNvPicPr>
          <p:nvPr/>
        </p:nvPicPr>
        <p:blipFill>
          <a:blip r:embed="rId2"/>
          <a:stretch>
            <a:fillRect/>
          </a:stretch>
        </p:blipFill>
        <p:spPr>
          <a:xfrm>
            <a:off x="4720224" y="1081093"/>
            <a:ext cx="6862176" cy="5134422"/>
          </a:xfrm>
          <a:prstGeom prst="rect">
            <a:avLst/>
          </a:prstGeom>
        </p:spPr>
      </p:pic>
    </p:spTree>
    <p:extLst>
      <p:ext uri="{BB962C8B-B14F-4D97-AF65-F5344CB8AC3E}">
        <p14:creationId xmlns:p14="http://schemas.microsoft.com/office/powerpoint/2010/main" val="1049879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CB256-A388-4706-8700-0FEEB96625A0}"/>
              </a:ext>
            </a:extLst>
          </p:cNvPr>
          <p:cNvSpPr>
            <a:spLocks noGrp="1"/>
          </p:cNvSpPr>
          <p:nvPr>
            <p:ph type="title"/>
          </p:nvPr>
        </p:nvSpPr>
        <p:spPr/>
        <p:txBody>
          <a:bodyPr/>
          <a:lstStyle/>
          <a:p>
            <a:r>
              <a:rPr lang="en-US" dirty="0"/>
              <a:t>Bathymetry Viewer</a:t>
            </a:r>
          </a:p>
        </p:txBody>
      </p:sp>
      <p:pic>
        <p:nvPicPr>
          <p:cNvPr id="5" name="Picture 4">
            <a:extLst>
              <a:ext uri="{FF2B5EF4-FFF2-40B4-BE49-F238E27FC236}">
                <a16:creationId xmlns:a16="http://schemas.microsoft.com/office/drawing/2014/main" id="{4C331B51-8CEE-488F-9DC9-7207F8E1B596}"/>
              </a:ext>
            </a:extLst>
          </p:cNvPr>
          <p:cNvPicPr>
            <a:picLocks noChangeAspect="1"/>
          </p:cNvPicPr>
          <p:nvPr/>
        </p:nvPicPr>
        <p:blipFill>
          <a:blip r:embed="rId2"/>
          <a:stretch>
            <a:fillRect/>
          </a:stretch>
        </p:blipFill>
        <p:spPr>
          <a:xfrm>
            <a:off x="406400" y="1081093"/>
            <a:ext cx="6079382" cy="3039691"/>
          </a:xfrm>
          <a:prstGeom prst="rect">
            <a:avLst/>
          </a:prstGeom>
        </p:spPr>
      </p:pic>
      <p:pic>
        <p:nvPicPr>
          <p:cNvPr id="7" name="Picture 6">
            <a:extLst>
              <a:ext uri="{FF2B5EF4-FFF2-40B4-BE49-F238E27FC236}">
                <a16:creationId xmlns:a16="http://schemas.microsoft.com/office/drawing/2014/main" id="{244EAE35-4A1E-4733-8166-FE17DE1548C9}"/>
              </a:ext>
            </a:extLst>
          </p:cNvPr>
          <p:cNvPicPr>
            <a:picLocks noChangeAspect="1"/>
          </p:cNvPicPr>
          <p:nvPr/>
        </p:nvPicPr>
        <p:blipFill>
          <a:blip r:embed="rId3"/>
          <a:stretch>
            <a:fillRect/>
          </a:stretch>
        </p:blipFill>
        <p:spPr>
          <a:xfrm>
            <a:off x="5587466" y="3122849"/>
            <a:ext cx="6085087" cy="3039692"/>
          </a:xfrm>
          <a:prstGeom prst="rect">
            <a:avLst/>
          </a:prstGeom>
        </p:spPr>
      </p:pic>
    </p:spTree>
    <p:extLst>
      <p:ext uri="{BB962C8B-B14F-4D97-AF65-F5344CB8AC3E}">
        <p14:creationId xmlns:p14="http://schemas.microsoft.com/office/powerpoint/2010/main" val="4015561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D9F6F-A42C-4110-92F8-A066E7C2A713}"/>
              </a:ext>
            </a:extLst>
          </p:cNvPr>
          <p:cNvSpPr>
            <a:spLocks noGrp="1"/>
          </p:cNvSpPr>
          <p:nvPr>
            <p:ph type="title"/>
          </p:nvPr>
        </p:nvSpPr>
        <p:spPr/>
        <p:txBody>
          <a:bodyPr/>
          <a:lstStyle/>
          <a:p>
            <a:pPr algn="ctr"/>
            <a:r>
              <a:rPr lang="en-US" dirty="0"/>
              <a:t>Temperature Time Series – Example View</a:t>
            </a:r>
          </a:p>
        </p:txBody>
      </p:sp>
      <p:pic>
        <p:nvPicPr>
          <p:cNvPr id="5" name="Picture 4">
            <a:extLst>
              <a:ext uri="{FF2B5EF4-FFF2-40B4-BE49-F238E27FC236}">
                <a16:creationId xmlns:a16="http://schemas.microsoft.com/office/drawing/2014/main" id="{9482479A-7E37-4356-84A0-CFDD09CFF833}"/>
              </a:ext>
            </a:extLst>
          </p:cNvPr>
          <p:cNvPicPr>
            <a:picLocks noChangeAspect="1"/>
          </p:cNvPicPr>
          <p:nvPr/>
        </p:nvPicPr>
        <p:blipFill rotWithShape="1">
          <a:blip r:embed="rId2"/>
          <a:srcRect t="1194" r="983"/>
          <a:stretch/>
        </p:blipFill>
        <p:spPr>
          <a:xfrm>
            <a:off x="2714445" y="1022478"/>
            <a:ext cx="6851034" cy="5125003"/>
          </a:xfrm>
          <a:prstGeom prst="rect">
            <a:avLst/>
          </a:prstGeom>
          <a:ln>
            <a:solidFill>
              <a:schemeClr val="tx1"/>
            </a:solidFill>
          </a:ln>
        </p:spPr>
      </p:pic>
    </p:spTree>
    <p:extLst>
      <p:ext uri="{BB962C8B-B14F-4D97-AF65-F5344CB8AC3E}">
        <p14:creationId xmlns:p14="http://schemas.microsoft.com/office/powerpoint/2010/main" val="3047284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AB2C3-EA4D-4F6F-8D53-EDF417DE3B2B}"/>
              </a:ext>
            </a:extLst>
          </p:cNvPr>
          <p:cNvSpPr>
            <a:spLocks noGrp="1"/>
          </p:cNvSpPr>
          <p:nvPr>
            <p:ph type="title"/>
          </p:nvPr>
        </p:nvSpPr>
        <p:spPr/>
        <p:txBody>
          <a:bodyPr/>
          <a:lstStyle/>
          <a:p>
            <a:pPr algn="ctr"/>
            <a:r>
              <a:rPr lang="en-US" dirty="0"/>
              <a:t>Contour Plotting and Animations</a:t>
            </a:r>
          </a:p>
        </p:txBody>
      </p:sp>
      <p:pic>
        <p:nvPicPr>
          <p:cNvPr id="5" name="Picture 4">
            <a:extLst>
              <a:ext uri="{FF2B5EF4-FFF2-40B4-BE49-F238E27FC236}">
                <a16:creationId xmlns:a16="http://schemas.microsoft.com/office/drawing/2014/main" id="{83844488-14D0-4F15-B834-1155F13FD1FB}"/>
              </a:ext>
            </a:extLst>
          </p:cNvPr>
          <p:cNvPicPr>
            <a:picLocks noChangeAspect="1"/>
          </p:cNvPicPr>
          <p:nvPr/>
        </p:nvPicPr>
        <p:blipFill>
          <a:blip r:embed="rId2"/>
          <a:stretch>
            <a:fillRect/>
          </a:stretch>
        </p:blipFill>
        <p:spPr>
          <a:xfrm>
            <a:off x="1881165" y="1088420"/>
            <a:ext cx="8268478" cy="4961087"/>
          </a:xfrm>
          <a:prstGeom prst="rect">
            <a:avLst/>
          </a:prstGeom>
          <a:ln>
            <a:solidFill>
              <a:schemeClr val="tx1"/>
            </a:solidFill>
          </a:ln>
        </p:spPr>
      </p:pic>
    </p:spTree>
    <p:extLst>
      <p:ext uri="{BB962C8B-B14F-4D97-AF65-F5344CB8AC3E}">
        <p14:creationId xmlns:p14="http://schemas.microsoft.com/office/powerpoint/2010/main" val="1563933004"/>
      </p:ext>
    </p:extLst>
  </p:cSld>
  <p:clrMapOvr>
    <a:masterClrMapping/>
  </p:clrMapOvr>
</p:sld>
</file>

<file path=ppt/theme/theme1.xml><?xml version="1.0" encoding="utf-8"?>
<a:theme xmlns:a="http://schemas.openxmlformats.org/drawingml/2006/main" name="Title Slide Templates">
  <a:themeElements>
    <a:clrScheme name="Custom 2">
      <a:dk1>
        <a:srgbClr val="000000"/>
      </a:dk1>
      <a:lt1>
        <a:srgbClr val="FFFFFF"/>
      </a:lt1>
      <a:dk2>
        <a:srgbClr val="83847A"/>
      </a:dk2>
      <a:lt2>
        <a:srgbClr val="A3A3A3"/>
      </a:lt2>
      <a:accent1>
        <a:srgbClr val="82786F"/>
      </a:accent1>
      <a:accent2>
        <a:srgbClr val="6E8778"/>
      </a:accent2>
      <a:accent3>
        <a:srgbClr val="705C38"/>
      </a:accent3>
      <a:accent4>
        <a:srgbClr val="3E6682"/>
      </a:accent4>
      <a:accent5>
        <a:srgbClr val="663830"/>
      </a:accent5>
      <a:accent6>
        <a:srgbClr val="EF4135"/>
      </a:accent6>
      <a:hlink>
        <a:srgbClr val="3E6682"/>
      </a:hlink>
      <a:folHlink>
        <a:srgbClr val="EF413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122F0FA2-19C7-43A3-AA26-1FC3028BC721}" vid="{2BB31517-1312-4F35-8F70-B9A7CDB59602}"/>
    </a:ext>
  </a:extLst>
</a:theme>
</file>

<file path=ppt/theme/theme2.xml><?xml version="1.0" encoding="utf-8"?>
<a:theme xmlns:a="http://schemas.openxmlformats.org/drawingml/2006/main" name="UNCL // FOUO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A99B459A-8B1A-4C1C-862F-E0F9CCA22596}"/>
    </a:ext>
  </a:extLst>
</a:theme>
</file>

<file path=ppt/theme/theme3.xml><?xml version="1.0" encoding="utf-8"?>
<a:theme xmlns:a="http://schemas.openxmlformats.org/drawingml/2006/main" name="UNCLASSIFIED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63E75002-AE9D-4785-8124-3AFCCDC59DC3}"/>
    </a:ext>
  </a:extLst>
</a:theme>
</file>

<file path=ppt/theme/theme4.xml><?xml version="1.0" encoding="utf-8"?>
<a:theme xmlns:a="http://schemas.openxmlformats.org/drawingml/2006/main" name="Custom Classification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C6CC15A3-3625-4B74-BD53-DE8C42AE3990}"/>
    </a:ext>
  </a:extLst>
</a:theme>
</file>

<file path=ppt/theme/theme5.xml><?xml version="1.0" encoding="utf-8"?>
<a:theme xmlns:a="http://schemas.openxmlformats.org/drawingml/2006/main" name="Standard White Them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0957B2FE-61BF-4E25-9901-9769BBB77ACE}"/>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1AF2FAC55F63A40BD9EED0C36836299" ma:contentTypeVersion="2" ma:contentTypeDescription="Create a new document." ma:contentTypeScope="" ma:versionID="92fb84280d255690ec54bd6057c3deea">
  <xsd:schema xmlns:xsd="http://www.w3.org/2001/XMLSchema" xmlns:xs="http://www.w3.org/2001/XMLSchema" xmlns:p="http://schemas.microsoft.com/office/2006/metadata/properties" xmlns:ns2="83868113-c0a5-43de-a876-5fe4e9e92519" targetNamespace="http://schemas.microsoft.com/office/2006/metadata/properties" ma:root="true" ma:fieldsID="538566c690046675a31894b14c5de772" ns2:_="">
    <xsd:import namespace="83868113-c0a5-43de-a876-5fe4e9e9251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868113-c0a5-43de-a876-5fe4e9e925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991F692-3C53-4CCC-ABAB-DE325E273E84}">
  <ds:schemaRefs>
    <ds:schemaRef ds:uri="http://schemas.microsoft.com/office/2006/metadata/properties"/>
    <ds:schemaRef ds:uri="http://schemas.microsoft.com/sharepoint/v3"/>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 ds:uri="d0df2f8a-2bd1-4a75-833f-ab046cdad13d"/>
    <ds:schemaRef ds:uri="3d7cd9bf-014c-4164-aa31-ccc0b16984c2"/>
  </ds:schemaRefs>
</ds:datastoreItem>
</file>

<file path=customXml/itemProps2.xml><?xml version="1.0" encoding="utf-8"?>
<ds:datastoreItem xmlns:ds="http://schemas.openxmlformats.org/officeDocument/2006/customXml" ds:itemID="{23658F7E-F5FA-4E01-9A2D-418FC0F0211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868113-c0a5-43de-a876-5fe4e9e9251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58FABFF-2334-4719-9D84-3E10528D1EE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ERDC PowerPoint Template - CUI</Template>
  <TotalTime>0</TotalTime>
  <Words>602</Words>
  <Application>Microsoft Macintosh PowerPoint</Application>
  <PresentationFormat>Breitbild</PresentationFormat>
  <Paragraphs>67</Paragraphs>
  <Slides>15</Slides>
  <Notes>0</Notes>
  <HiddenSlides>0</HiddenSlides>
  <MMClips>0</MMClips>
  <ScaleCrop>false</ScaleCrop>
  <HeadingPairs>
    <vt:vector size="6" baseType="variant">
      <vt:variant>
        <vt:lpstr>Verwendete Schriftarten</vt:lpstr>
      </vt:variant>
      <vt:variant>
        <vt:i4>4</vt:i4>
      </vt:variant>
      <vt:variant>
        <vt:lpstr>Design</vt:lpstr>
      </vt:variant>
      <vt:variant>
        <vt:i4>5</vt:i4>
      </vt:variant>
      <vt:variant>
        <vt:lpstr>Folientitel</vt:lpstr>
      </vt:variant>
      <vt:variant>
        <vt:i4>15</vt:i4>
      </vt:variant>
    </vt:vector>
  </HeadingPairs>
  <TitlesOfParts>
    <vt:vector size="24" baseType="lpstr">
      <vt:lpstr>Arial</vt:lpstr>
      <vt:lpstr>Calibri</vt:lpstr>
      <vt:lpstr>Calibri Light</vt:lpstr>
      <vt:lpstr>Wingdings</vt:lpstr>
      <vt:lpstr>Title Slide Templates</vt:lpstr>
      <vt:lpstr>UNCL // FOUO Content</vt:lpstr>
      <vt:lpstr>UNCLASSIFIED Content</vt:lpstr>
      <vt:lpstr>Custom Classification Content</vt:lpstr>
      <vt:lpstr>Standard White Theme</vt:lpstr>
      <vt:lpstr>CE-QUAL-W2 Model Utilities</vt:lpstr>
      <vt:lpstr>Presentation Overview</vt:lpstr>
      <vt:lpstr>Water Balance Utility</vt:lpstr>
      <vt:lpstr>Water Balance Utility</vt:lpstr>
      <vt:lpstr>Water Balance Utility – How to adjust the model after running</vt:lpstr>
      <vt:lpstr>W2tools Post-Processor</vt:lpstr>
      <vt:lpstr>Bathymetry Viewer</vt:lpstr>
      <vt:lpstr>Temperature Time Series – Example View</vt:lpstr>
      <vt:lpstr>Contour Plotting and Animations</vt:lpstr>
      <vt:lpstr>Vector Field Plotting</vt:lpstr>
      <vt:lpstr>Output Visualization Future Work</vt:lpstr>
      <vt:lpstr>Control File Converter, from v3.7– 4.2 to v4.5</vt:lpstr>
      <vt:lpstr>Excel Macro - .xlsm to .csv</vt:lpstr>
      <vt:lpstr>W2Control GUI</vt:lpstr>
      <vt:lpstr>Questions?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CE-QUAL-W2 workshop Bathymetry</dc:title>
  <dc:creator>Melendez, Lauren L CIV USARMY CEERD-EL (USA)</dc:creator>
  <cp:lastModifiedBy>Honna Steissberg</cp:lastModifiedBy>
  <cp:revision>142</cp:revision>
  <cp:lastPrinted>2018-03-14T15:02:38Z</cp:lastPrinted>
  <dcterms:created xsi:type="dcterms:W3CDTF">2022-08-04T21:02:01Z</dcterms:created>
  <dcterms:modified xsi:type="dcterms:W3CDTF">2022-08-15T02:23:02Z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0x01010031AF2FAC55F63A40BD9EED0C36836299</vt:lpwstr>
  </property>
</Properties>
</file>

<file path=docProps/thumbnail.jpeg>
</file>